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5" r:id="rId2"/>
    <p:sldId id="334" r:id="rId3"/>
    <p:sldId id="256" r:id="rId4"/>
    <p:sldId id="331" r:id="rId5"/>
    <p:sldId id="332" r:id="rId6"/>
    <p:sldId id="262" r:id="rId7"/>
    <p:sldId id="257" r:id="rId8"/>
    <p:sldId id="258" r:id="rId9"/>
    <p:sldId id="259" r:id="rId10"/>
    <p:sldId id="260" r:id="rId11"/>
    <p:sldId id="304" r:id="rId12"/>
    <p:sldId id="261" r:id="rId13"/>
    <p:sldId id="263" r:id="rId14"/>
    <p:sldId id="264" r:id="rId15"/>
    <p:sldId id="265" r:id="rId16"/>
    <p:sldId id="305" r:id="rId17"/>
    <p:sldId id="270" r:id="rId18"/>
    <p:sldId id="271" r:id="rId19"/>
    <p:sldId id="315" r:id="rId20"/>
    <p:sldId id="317" r:id="rId21"/>
    <p:sldId id="272" r:id="rId22"/>
    <p:sldId id="306" r:id="rId23"/>
    <p:sldId id="307" r:id="rId24"/>
    <p:sldId id="273" r:id="rId25"/>
    <p:sldId id="274" r:id="rId26"/>
    <p:sldId id="275" r:id="rId27"/>
    <p:sldId id="308" r:id="rId28"/>
    <p:sldId id="276" r:id="rId29"/>
    <p:sldId id="312" r:id="rId30"/>
    <p:sldId id="314" r:id="rId31"/>
    <p:sldId id="277" r:id="rId32"/>
    <p:sldId id="313" r:id="rId33"/>
    <p:sldId id="278" r:id="rId34"/>
    <p:sldId id="279" r:id="rId35"/>
    <p:sldId id="301" r:id="rId36"/>
    <p:sldId id="280" r:id="rId37"/>
    <p:sldId id="300" r:id="rId38"/>
    <p:sldId id="281" r:id="rId39"/>
    <p:sldId id="302" r:id="rId40"/>
    <p:sldId id="284" r:id="rId41"/>
    <p:sldId id="309" r:id="rId42"/>
    <p:sldId id="285" r:id="rId43"/>
    <p:sldId id="287" r:id="rId44"/>
    <p:sldId id="290" r:id="rId45"/>
    <p:sldId id="291" r:id="rId46"/>
    <p:sldId id="310" r:id="rId47"/>
    <p:sldId id="292" r:id="rId48"/>
    <p:sldId id="293" r:id="rId49"/>
    <p:sldId id="327" r:id="rId50"/>
    <p:sldId id="319" r:id="rId51"/>
    <p:sldId id="328" r:id="rId52"/>
    <p:sldId id="329" r:id="rId53"/>
    <p:sldId id="311" r:id="rId54"/>
    <p:sldId id="320" r:id="rId55"/>
    <p:sldId id="321" r:id="rId56"/>
    <p:sldId id="326" r:id="rId57"/>
    <p:sldId id="295" r:id="rId58"/>
    <p:sldId id="296" r:id="rId59"/>
    <p:sldId id="322" r:id="rId60"/>
    <p:sldId id="297" r:id="rId61"/>
    <p:sldId id="323" r:id="rId62"/>
    <p:sldId id="298" r:id="rId63"/>
    <p:sldId id="324" r:id="rId64"/>
    <p:sldId id="325" r:id="rId65"/>
    <p:sldId id="333" r:id="rId6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79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D74E1-E48A-4FD6-9D4D-508A914A9D18}"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IN"/>
        </a:p>
      </dgm:t>
    </dgm:pt>
    <dgm:pt modelId="{CBE03367-139B-4E42-89D3-67B9E568D97B}">
      <dgm:prSet phldrT="[Text]"/>
      <dgm:spPr/>
      <dgm:t>
        <a:bodyPr/>
        <a:lstStyle/>
        <a:p>
          <a:r>
            <a:rPr lang="en-US" dirty="0">
              <a:solidFill>
                <a:schemeClr val="tx1"/>
              </a:solidFill>
            </a:rPr>
            <a:t>Speediness</a:t>
          </a:r>
          <a:r>
            <a:rPr lang="en-US" dirty="0"/>
            <a:t> </a:t>
          </a:r>
          <a:endParaRPr lang="en-IN" dirty="0"/>
        </a:p>
      </dgm:t>
    </dgm:pt>
    <dgm:pt modelId="{BB52B45E-EDDE-40B4-A848-7E68B67AFC1B}" type="parTrans" cxnId="{A647AA2F-C91D-434B-8508-7EA5CABDB600}">
      <dgm:prSet/>
      <dgm:spPr/>
      <dgm:t>
        <a:bodyPr/>
        <a:lstStyle/>
        <a:p>
          <a:endParaRPr lang="en-IN"/>
        </a:p>
      </dgm:t>
    </dgm:pt>
    <dgm:pt modelId="{918B6869-6608-4634-A808-32E2AFD2D906}" type="sibTrans" cxnId="{A647AA2F-C91D-434B-8508-7EA5CABDB600}">
      <dgm:prSet/>
      <dgm:spPr/>
      <dgm:t>
        <a:bodyPr/>
        <a:lstStyle/>
        <a:p>
          <a:endParaRPr lang="en-IN"/>
        </a:p>
      </dgm:t>
    </dgm:pt>
    <dgm:pt modelId="{B6EAAB11-B38B-4FBF-9E8D-CFE04E78FEFD}">
      <dgm:prSet phldrT="[Text]"/>
      <dgm:spPr/>
      <dgm:t>
        <a:bodyPr/>
        <a:lstStyle/>
        <a:p>
          <a:r>
            <a:rPr lang="en-US" dirty="0">
              <a:solidFill>
                <a:schemeClr val="tx1"/>
              </a:solidFill>
            </a:rPr>
            <a:t>Cheapness </a:t>
          </a:r>
          <a:endParaRPr lang="en-IN" dirty="0">
            <a:solidFill>
              <a:schemeClr val="tx1"/>
            </a:solidFill>
          </a:endParaRPr>
        </a:p>
      </dgm:t>
    </dgm:pt>
    <dgm:pt modelId="{1A55AB1C-659E-46A7-BC56-172CC79793B8}" type="parTrans" cxnId="{F93C2284-5884-43E3-9099-972B4D03E711}">
      <dgm:prSet/>
      <dgm:spPr/>
      <dgm:t>
        <a:bodyPr/>
        <a:lstStyle/>
        <a:p>
          <a:endParaRPr lang="en-IN"/>
        </a:p>
      </dgm:t>
    </dgm:pt>
    <dgm:pt modelId="{2448BC35-96C4-4B13-B1AB-BD0EA7788CA3}" type="sibTrans" cxnId="{F93C2284-5884-43E3-9099-972B4D03E711}">
      <dgm:prSet/>
      <dgm:spPr/>
      <dgm:t>
        <a:bodyPr/>
        <a:lstStyle/>
        <a:p>
          <a:endParaRPr lang="en-IN"/>
        </a:p>
      </dgm:t>
    </dgm:pt>
    <dgm:pt modelId="{4423ACCC-D123-41BD-93F6-5D2FA7884A9D}">
      <dgm:prSet phldrT="[Text]"/>
      <dgm:spPr/>
      <dgm:t>
        <a:bodyPr/>
        <a:lstStyle/>
        <a:p>
          <a:r>
            <a:rPr lang="en-US" dirty="0">
              <a:solidFill>
                <a:schemeClr val="tx1"/>
              </a:solidFill>
            </a:rPr>
            <a:t>Secrecy</a:t>
          </a:r>
          <a:endParaRPr lang="en-IN" dirty="0">
            <a:solidFill>
              <a:schemeClr val="tx1"/>
            </a:solidFill>
          </a:endParaRPr>
        </a:p>
      </dgm:t>
    </dgm:pt>
    <dgm:pt modelId="{0FC67AFB-FF48-459B-AB07-D1B683F529DB}" type="parTrans" cxnId="{467AE3B7-94EC-4F25-83CF-5748E5D17568}">
      <dgm:prSet/>
      <dgm:spPr/>
      <dgm:t>
        <a:bodyPr/>
        <a:lstStyle/>
        <a:p>
          <a:endParaRPr lang="en-IN"/>
        </a:p>
      </dgm:t>
    </dgm:pt>
    <dgm:pt modelId="{C0DFE3CC-B5EB-4A35-9A0F-A5A310A8D74E}" type="sibTrans" cxnId="{467AE3B7-94EC-4F25-83CF-5748E5D17568}">
      <dgm:prSet/>
      <dgm:spPr/>
      <dgm:t>
        <a:bodyPr/>
        <a:lstStyle/>
        <a:p>
          <a:endParaRPr lang="en-IN"/>
        </a:p>
      </dgm:t>
    </dgm:pt>
    <dgm:pt modelId="{14BCFF71-0C40-4F7A-B9BD-C85CEDF24334}">
      <dgm:prSet phldrT="[Text]"/>
      <dgm:spPr/>
      <dgm:t>
        <a:bodyPr/>
        <a:lstStyle/>
        <a:p>
          <a:r>
            <a:rPr lang="en-US" dirty="0">
              <a:solidFill>
                <a:schemeClr val="tx1"/>
              </a:solidFill>
            </a:rPr>
            <a:t>Healthy</a:t>
          </a:r>
          <a:r>
            <a:rPr lang="en-US" dirty="0"/>
            <a:t> </a:t>
          </a:r>
          <a:r>
            <a:rPr lang="en-US" dirty="0">
              <a:solidFill>
                <a:schemeClr val="tx1"/>
              </a:solidFill>
            </a:rPr>
            <a:t>and</a:t>
          </a:r>
          <a:r>
            <a:rPr lang="en-US" dirty="0"/>
            <a:t> </a:t>
          </a:r>
          <a:r>
            <a:rPr lang="en-US" dirty="0">
              <a:solidFill>
                <a:schemeClr val="tx1"/>
              </a:solidFill>
            </a:rPr>
            <a:t>friendly</a:t>
          </a:r>
          <a:r>
            <a:rPr lang="en-US" dirty="0"/>
            <a:t> </a:t>
          </a:r>
          <a:r>
            <a:rPr lang="en-US" dirty="0">
              <a:solidFill>
                <a:schemeClr val="tx1"/>
              </a:solidFill>
            </a:rPr>
            <a:t>relations</a:t>
          </a:r>
          <a:r>
            <a:rPr lang="en-US" dirty="0"/>
            <a:t> </a:t>
          </a:r>
          <a:endParaRPr lang="en-IN" dirty="0"/>
        </a:p>
      </dgm:t>
    </dgm:pt>
    <dgm:pt modelId="{F6F64B33-B8A5-45D3-9877-C7188FE4AF84}" type="parTrans" cxnId="{BF32F82D-4964-4A84-9FE6-B4BD88107F19}">
      <dgm:prSet/>
      <dgm:spPr/>
      <dgm:t>
        <a:bodyPr/>
        <a:lstStyle/>
        <a:p>
          <a:endParaRPr lang="en-IN"/>
        </a:p>
      </dgm:t>
    </dgm:pt>
    <dgm:pt modelId="{6189FA69-1D00-4A2A-BA1B-2CBC357679D6}" type="sibTrans" cxnId="{BF32F82D-4964-4A84-9FE6-B4BD88107F19}">
      <dgm:prSet/>
      <dgm:spPr/>
      <dgm:t>
        <a:bodyPr/>
        <a:lstStyle/>
        <a:p>
          <a:endParaRPr lang="en-IN"/>
        </a:p>
      </dgm:t>
    </dgm:pt>
    <dgm:pt modelId="{E9C6C4D5-F3D0-4A45-9145-5A2010201F88}">
      <dgm:prSet phldrT="[Text]"/>
      <dgm:spPr/>
      <dgm:t>
        <a:bodyPr/>
        <a:lstStyle/>
        <a:p>
          <a:r>
            <a:rPr lang="en-US" dirty="0">
              <a:solidFill>
                <a:schemeClr val="tx1"/>
              </a:solidFill>
            </a:rPr>
            <a:t>finality</a:t>
          </a:r>
          <a:endParaRPr lang="en-IN" dirty="0">
            <a:solidFill>
              <a:schemeClr val="tx1"/>
            </a:solidFill>
          </a:endParaRPr>
        </a:p>
      </dgm:t>
    </dgm:pt>
    <dgm:pt modelId="{255E6F18-3C10-4AE7-830A-5A7674B368A1}" type="parTrans" cxnId="{901BC820-E076-4BEC-8BE7-3EBEF2C8ECC4}">
      <dgm:prSet/>
      <dgm:spPr/>
      <dgm:t>
        <a:bodyPr/>
        <a:lstStyle/>
        <a:p>
          <a:endParaRPr lang="en-IN"/>
        </a:p>
      </dgm:t>
    </dgm:pt>
    <dgm:pt modelId="{1005AABD-2C28-4EC8-BBEC-C7196386A503}" type="sibTrans" cxnId="{901BC820-E076-4BEC-8BE7-3EBEF2C8ECC4}">
      <dgm:prSet/>
      <dgm:spPr/>
      <dgm:t>
        <a:bodyPr/>
        <a:lstStyle/>
        <a:p>
          <a:endParaRPr lang="en-IN"/>
        </a:p>
      </dgm:t>
    </dgm:pt>
    <dgm:pt modelId="{6695CE39-5881-4525-ACC2-F6C3605F2DB5}">
      <dgm:prSet phldrT="[Text]"/>
      <dgm:spPr/>
      <dgm:t>
        <a:bodyPr/>
        <a:lstStyle/>
        <a:p>
          <a:r>
            <a:rPr lang="en-US" dirty="0">
              <a:solidFill>
                <a:schemeClr val="tx1"/>
              </a:solidFill>
            </a:rPr>
            <a:t>Convenience</a:t>
          </a:r>
          <a:endParaRPr lang="en-IN" dirty="0">
            <a:solidFill>
              <a:schemeClr val="tx1"/>
            </a:solidFill>
          </a:endParaRPr>
        </a:p>
      </dgm:t>
    </dgm:pt>
    <dgm:pt modelId="{FD2E0BBB-CE31-491B-842A-471FCE7FB4C5}" type="parTrans" cxnId="{2CAC269A-5DC6-417D-828F-DBB88E3E7538}">
      <dgm:prSet/>
      <dgm:spPr/>
      <dgm:t>
        <a:bodyPr/>
        <a:lstStyle/>
        <a:p>
          <a:endParaRPr lang="en-IN"/>
        </a:p>
      </dgm:t>
    </dgm:pt>
    <dgm:pt modelId="{2A812D5D-4F4D-4502-9DA9-F2449CFD89DE}" type="sibTrans" cxnId="{2CAC269A-5DC6-417D-828F-DBB88E3E7538}">
      <dgm:prSet/>
      <dgm:spPr/>
      <dgm:t>
        <a:bodyPr/>
        <a:lstStyle/>
        <a:p>
          <a:endParaRPr lang="en-IN"/>
        </a:p>
      </dgm:t>
    </dgm:pt>
    <dgm:pt modelId="{853141E5-5F2B-454A-B229-C9D331D4A275}">
      <dgm:prSet phldrT="[Text]"/>
      <dgm:spPr/>
      <dgm:t>
        <a:bodyPr/>
        <a:lstStyle/>
        <a:p>
          <a:r>
            <a:rPr lang="en-US" dirty="0">
              <a:solidFill>
                <a:schemeClr val="tx1"/>
              </a:solidFill>
            </a:rPr>
            <a:t>Simplicity of Procedure</a:t>
          </a:r>
          <a:endParaRPr lang="en-IN" dirty="0">
            <a:solidFill>
              <a:schemeClr val="tx1"/>
            </a:solidFill>
          </a:endParaRPr>
        </a:p>
      </dgm:t>
    </dgm:pt>
    <dgm:pt modelId="{D46CB6C3-1867-486B-9807-AFC55F9E993A}" type="parTrans" cxnId="{6E6411D3-F4B6-4A7D-BFFF-128DE55D810C}">
      <dgm:prSet/>
      <dgm:spPr/>
      <dgm:t>
        <a:bodyPr/>
        <a:lstStyle/>
        <a:p>
          <a:endParaRPr lang="en-IN"/>
        </a:p>
      </dgm:t>
    </dgm:pt>
    <dgm:pt modelId="{A771A273-F238-45A9-97FD-03DE3A806CB7}" type="sibTrans" cxnId="{6E6411D3-F4B6-4A7D-BFFF-128DE55D810C}">
      <dgm:prSet/>
      <dgm:spPr/>
      <dgm:t>
        <a:bodyPr/>
        <a:lstStyle/>
        <a:p>
          <a:endParaRPr lang="en-IN"/>
        </a:p>
      </dgm:t>
    </dgm:pt>
    <dgm:pt modelId="{D425E315-F053-40A5-99CA-0468466DA01F}" type="pres">
      <dgm:prSet presAssocID="{93FD74E1-E48A-4FD6-9D4D-508A914A9D18}" presName="cycle" presStyleCnt="0">
        <dgm:presLayoutVars>
          <dgm:dir/>
          <dgm:resizeHandles val="exact"/>
        </dgm:presLayoutVars>
      </dgm:prSet>
      <dgm:spPr/>
    </dgm:pt>
    <dgm:pt modelId="{4615221E-08D9-4F11-9FCF-E8E88ABAE160}" type="pres">
      <dgm:prSet presAssocID="{CBE03367-139B-4E42-89D3-67B9E568D97B}" presName="node" presStyleLbl="node1" presStyleIdx="0" presStyleCnt="7" custScaleX="110836" custScaleY="134657">
        <dgm:presLayoutVars>
          <dgm:bulletEnabled val="1"/>
        </dgm:presLayoutVars>
      </dgm:prSet>
      <dgm:spPr/>
    </dgm:pt>
    <dgm:pt modelId="{E69216AE-C4D8-470A-A33F-9BC3E80E8DEC}" type="pres">
      <dgm:prSet presAssocID="{CBE03367-139B-4E42-89D3-67B9E568D97B}" presName="spNode" presStyleCnt="0"/>
      <dgm:spPr/>
    </dgm:pt>
    <dgm:pt modelId="{DA2BF47E-6A9E-4ACD-8D96-5DEE23F26908}" type="pres">
      <dgm:prSet presAssocID="{918B6869-6608-4634-A808-32E2AFD2D906}" presName="sibTrans" presStyleLbl="sibTrans1D1" presStyleIdx="0" presStyleCnt="7"/>
      <dgm:spPr/>
    </dgm:pt>
    <dgm:pt modelId="{934A5611-C2CB-4570-B323-51546D020993}" type="pres">
      <dgm:prSet presAssocID="{B6EAAB11-B38B-4FBF-9E8D-CFE04E78FEFD}" presName="node" presStyleLbl="node1" presStyleIdx="1" presStyleCnt="7" custScaleX="129551" custScaleY="141809">
        <dgm:presLayoutVars>
          <dgm:bulletEnabled val="1"/>
        </dgm:presLayoutVars>
      </dgm:prSet>
      <dgm:spPr/>
    </dgm:pt>
    <dgm:pt modelId="{210662DD-1855-4B92-9BC5-CA94173A86B9}" type="pres">
      <dgm:prSet presAssocID="{B6EAAB11-B38B-4FBF-9E8D-CFE04E78FEFD}" presName="spNode" presStyleCnt="0"/>
      <dgm:spPr/>
    </dgm:pt>
    <dgm:pt modelId="{A0B34707-DD1D-4DEF-BCD9-33CA9D9DB0FF}" type="pres">
      <dgm:prSet presAssocID="{2448BC35-96C4-4B13-B1AB-BD0EA7788CA3}" presName="sibTrans" presStyleLbl="sibTrans1D1" presStyleIdx="1" presStyleCnt="7"/>
      <dgm:spPr/>
    </dgm:pt>
    <dgm:pt modelId="{13389D6E-22BD-475F-B89C-8BCC8A2BD2BF}" type="pres">
      <dgm:prSet presAssocID="{6695CE39-5881-4525-ACC2-F6C3605F2DB5}" presName="node" presStyleLbl="node1" presStyleIdx="2" presStyleCnt="7" custScaleX="128425" custScaleY="126527">
        <dgm:presLayoutVars>
          <dgm:bulletEnabled val="1"/>
        </dgm:presLayoutVars>
      </dgm:prSet>
      <dgm:spPr/>
    </dgm:pt>
    <dgm:pt modelId="{C8A1AEA7-7D60-4EC4-A99C-7BC91ABB4837}" type="pres">
      <dgm:prSet presAssocID="{6695CE39-5881-4525-ACC2-F6C3605F2DB5}" presName="spNode" presStyleCnt="0"/>
      <dgm:spPr/>
    </dgm:pt>
    <dgm:pt modelId="{A32C9575-ADD2-4598-9381-FAEACBA5129B}" type="pres">
      <dgm:prSet presAssocID="{2A812D5D-4F4D-4502-9DA9-F2449CFD89DE}" presName="sibTrans" presStyleLbl="sibTrans1D1" presStyleIdx="2" presStyleCnt="7"/>
      <dgm:spPr/>
    </dgm:pt>
    <dgm:pt modelId="{0046761D-1F07-4B07-9964-FC6096489E96}" type="pres">
      <dgm:prSet presAssocID="{853141E5-5F2B-454A-B229-C9D331D4A275}" presName="node" presStyleLbl="node1" presStyleIdx="3" presStyleCnt="7" custScaleX="156133" custScaleY="102278" custRadScaleRad="101380" custRadScaleInc="-4655">
        <dgm:presLayoutVars>
          <dgm:bulletEnabled val="1"/>
        </dgm:presLayoutVars>
      </dgm:prSet>
      <dgm:spPr/>
    </dgm:pt>
    <dgm:pt modelId="{374E3FE8-4ADC-4F3F-B521-5714C36B0A28}" type="pres">
      <dgm:prSet presAssocID="{853141E5-5F2B-454A-B229-C9D331D4A275}" presName="spNode" presStyleCnt="0"/>
      <dgm:spPr/>
    </dgm:pt>
    <dgm:pt modelId="{D913D463-CD66-4325-B5F1-9A18BF44BD04}" type="pres">
      <dgm:prSet presAssocID="{A771A273-F238-45A9-97FD-03DE3A806CB7}" presName="sibTrans" presStyleLbl="sibTrans1D1" presStyleIdx="3" presStyleCnt="7"/>
      <dgm:spPr/>
    </dgm:pt>
    <dgm:pt modelId="{177C6F6D-AE4A-44C7-954F-E56A435DA9E3}" type="pres">
      <dgm:prSet presAssocID="{4423ACCC-D123-41BD-93F6-5D2FA7884A9D}" presName="node" presStyleLbl="node1" presStyleIdx="4" presStyleCnt="7" custScaleX="144105" custScaleY="121008" custRadScaleRad="100719" custRadScaleInc="36072">
        <dgm:presLayoutVars>
          <dgm:bulletEnabled val="1"/>
        </dgm:presLayoutVars>
      </dgm:prSet>
      <dgm:spPr/>
    </dgm:pt>
    <dgm:pt modelId="{49F8A03F-980E-451F-82A4-FB6FAA0F4D74}" type="pres">
      <dgm:prSet presAssocID="{4423ACCC-D123-41BD-93F6-5D2FA7884A9D}" presName="spNode" presStyleCnt="0"/>
      <dgm:spPr/>
    </dgm:pt>
    <dgm:pt modelId="{0EEAEABF-7866-42FE-9437-FC44E9533132}" type="pres">
      <dgm:prSet presAssocID="{C0DFE3CC-B5EB-4A35-9A0F-A5A310A8D74E}" presName="sibTrans" presStyleLbl="sibTrans1D1" presStyleIdx="4" presStyleCnt="7"/>
      <dgm:spPr/>
    </dgm:pt>
    <dgm:pt modelId="{14A1986C-9DB2-4D77-B589-9F6C5644AEAB}" type="pres">
      <dgm:prSet presAssocID="{14BCFF71-0C40-4F7A-B9BD-C85CEDF24334}" presName="node" presStyleLbl="node1" presStyleIdx="5" presStyleCnt="7" custScaleX="160065" custScaleY="148959">
        <dgm:presLayoutVars>
          <dgm:bulletEnabled val="1"/>
        </dgm:presLayoutVars>
      </dgm:prSet>
      <dgm:spPr/>
    </dgm:pt>
    <dgm:pt modelId="{3BCF1A58-1C4B-4AD8-B3BA-77BD1B3C40BA}" type="pres">
      <dgm:prSet presAssocID="{14BCFF71-0C40-4F7A-B9BD-C85CEDF24334}" presName="spNode" presStyleCnt="0"/>
      <dgm:spPr/>
    </dgm:pt>
    <dgm:pt modelId="{02D9A7D3-AC41-4767-98E7-F907B89849BC}" type="pres">
      <dgm:prSet presAssocID="{6189FA69-1D00-4A2A-BA1B-2CBC357679D6}" presName="sibTrans" presStyleLbl="sibTrans1D1" presStyleIdx="5" presStyleCnt="7"/>
      <dgm:spPr/>
    </dgm:pt>
    <dgm:pt modelId="{B435851A-D37E-4C16-8C16-A92AE4D3ED67}" type="pres">
      <dgm:prSet presAssocID="{E9C6C4D5-F3D0-4A45-9145-5A2010201F88}" presName="node" presStyleLbl="node1" presStyleIdx="6" presStyleCnt="7" custScaleX="121272" custScaleY="129238">
        <dgm:presLayoutVars>
          <dgm:bulletEnabled val="1"/>
        </dgm:presLayoutVars>
      </dgm:prSet>
      <dgm:spPr/>
    </dgm:pt>
    <dgm:pt modelId="{E4F77ADD-5FDD-430B-9601-7BB777F7E09C}" type="pres">
      <dgm:prSet presAssocID="{E9C6C4D5-F3D0-4A45-9145-5A2010201F88}" presName="spNode" presStyleCnt="0"/>
      <dgm:spPr/>
    </dgm:pt>
    <dgm:pt modelId="{CCE4FAB3-BD0E-4D6D-AB8F-5925F1AFBC91}" type="pres">
      <dgm:prSet presAssocID="{1005AABD-2C28-4EC8-BBEC-C7196386A503}" presName="sibTrans" presStyleLbl="sibTrans1D1" presStyleIdx="6" presStyleCnt="7"/>
      <dgm:spPr/>
    </dgm:pt>
  </dgm:ptLst>
  <dgm:cxnLst>
    <dgm:cxn modelId="{901BC820-E076-4BEC-8BE7-3EBEF2C8ECC4}" srcId="{93FD74E1-E48A-4FD6-9D4D-508A914A9D18}" destId="{E9C6C4D5-F3D0-4A45-9145-5A2010201F88}" srcOrd="6" destOrd="0" parTransId="{255E6F18-3C10-4AE7-830A-5A7674B368A1}" sibTransId="{1005AABD-2C28-4EC8-BBEC-C7196386A503}"/>
    <dgm:cxn modelId="{443FB12B-831C-4E84-8E92-1ADF10216B3A}" type="presOf" srcId="{4423ACCC-D123-41BD-93F6-5D2FA7884A9D}" destId="{177C6F6D-AE4A-44C7-954F-E56A435DA9E3}" srcOrd="0" destOrd="0" presId="urn:microsoft.com/office/officeart/2005/8/layout/cycle6"/>
    <dgm:cxn modelId="{037B3E2D-0B3F-49A3-B033-52414AEC1BDE}" type="presOf" srcId="{93FD74E1-E48A-4FD6-9D4D-508A914A9D18}" destId="{D425E315-F053-40A5-99CA-0468466DA01F}" srcOrd="0" destOrd="0" presId="urn:microsoft.com/office/officeart/2005/8/layout/cycle6"/>
    <dgm:cxn modelId="{BF32F82D-4964-4A84-9FE6-B4BD88107F19}" srcId="{93FD74E1-E48A-4FD6-9D4D-508A914A9D18}" destId="{14BCFF71-0C40-4F7A-B9BD-C85CEDF24334}" srcOrd="5" destOrd="0" parTransId="{F6F64B33-B8A5-45D3-9877-C7188FE4AF84}" sibTransId="{6189FA69-1D00-4A2A-BA1B-2CBC357679D6}"/>
    <dgm:cxn modelId="{A647AA2F-C91D-434B-8508-7EA5CABDB600}" srcId="{93FD74E1-E48A-4FD6-9D4D-508A914A9D18}" destId="{CBE03367-139B-4E42-89D3-67B9E568D97B}" srcOrd="0" destOrd="0" parTransId="{BB52B45E-EDDE-40B4-A848-7E68B67AFC1B}" sibTransId="{918B6869-6608-4634-A808-32E2AFD2D906}"/>
    <dgm:cxn modelId="{7458503F-ADB4-435E-A2DB-CCA85B0D3D2D}" type="presOf" srcId="{918B6869-6608-4634-A808-32E2AFD2D906}" destId="{DA2BF47E-6A9E-4ACD-8D96-5DEE23F26908}" srcOrd="0" destOrd="0" presId="urn:microsoft.com/office/officeart/2005/8/layout/cycle6"/>
    <dgm:cxn modelId="{2FA5FC7B-A924-4DAC-B890-F19890411A60}" type="presOf" srcId="{CBE03367-139B-4E42-89D3-67B9E568D97B}" destId="{4615221E-08D9-4F11-9FCF-E8E88ABAE160}" srcOrd="0" destOrd="0" presId="urn:microsoft.com/office/officeart/2005/8/layout/cycle6"/>
    <dgm:cxn modelId="{D10D067F-E90B-4346-8445-7B91B4F0DA5F}" type="presOf" srcId="{1005AABD-2C28-4EC8-BBEC-C7196386A503}" destId="{CCE4FAB3-BD0E-4D6D-AB8F-5925F1AFBC91}" srcOrd="0" destOrd="0" presId="urn:microsoft.com/office/officeart/2005/8/layout/cycle6"/>
    <dgm:cxn modelId="{71C83280-9EF7-4138-A2BA-2BBBD0151361}" type="presOf" srcId="{A771A273-F238-45A9-97FD-03DE3A806CB7}" destId="{D913D463-CD66-4325-B5F1-9A18BF44BD04}" srcOrd="0" destOrd="0" presId="urn:microsoft.com/office/officeart/2005/8/layout/cycle6"/>
    <dgm:cxn modelId="{F93C2284-5884-43E3-9099-972B4D03E711}" srcId="{93FD74E1-E48A-4FD6-9D4D-508A914A9D18}" destId="{B6EAAB11-B38B-4FBF-9E8D-CFE04E78FEFD}" srcOrd="1" destOrd="0" parTransId="{1A55AB1C-659E-46A7-BC56-172CC79793B8}" sibTransId="{2448BC35-96C4-4B13-B1AB-BD0EA7788CA3}"/>
    <dgm:cxn modelId="{F89E9486-47BE-4915-9AE3-DFD08FBD5A18}" type="presOf" srcId="{6695CE39-5881-4525-ACC2-F6C3605F2DB5}" destId="{13389D6E-22BD-475F-B89C-8BCC8A2BD2BF}" srcOrd="0" destOrd="0" presId="urn:microsoft.com/office/officeart/2005/8/layout/cycle6"/>
    <dgm:cxn modelId="{39C6B98D-AAE3-4862-8D11-A1EC387E536E}" type="presOf" srcId="{2A812D5D-4F4D-4502-9DA9-F2449CFD89DE}" destId="{A32C9575-ADD2-4598-9381-FAEACBA5129B}" srcOrd="0" destOrd="0" presId="urn:microsoft.com/office/officeart/2005/8/layout/cycle6"/>
    <dgm:cxn modelId="{85974D99-6C13-48AF-978D-7DEFA709A07A}" type="presOf" srcId="{C0DFE3CC-B5EB-4A35-9A0F-A5A310A8D74E}" destId="{0EEAEABF-7866-42FE-9437-FC44E9533132}" srcOrd="0" destOrd="0" presId="urn:microsoft.com/office/officeart/2005/8/layout/cycle6"/>
    <dgm:cxn modelId="{2CAC269A-5DC6-417D-828F-DBB88E3E7538}" srcId="{93FD74E1-E48A-4FD6-9D4D-508A914A9D18}" destId="{6695CE39-5881-4525-ACC2-F6C3605F2DB5}" srcOrd="2" destOrd="0" parTransId="{FD2E0BBB-CE31-491B-842A-471FCE7FB4C5}" sibTransId="{2A812D5D-4F4D-4502-9DA9-F2449CFD89DE}"/>
    <dgm:cxn modelId="{BDD051A5-E3D0-4999-B17C-E63E6D390B75}" type="presOf" srcId="{853141E5-5F2B-454A-B229-C9D331D4A275}" destId="{0046761D-1F07-4B07-9964-FC6096489E96}" srcOrd="0" destOrd="0" presId="urn:microsoft.com/office/officeart/2005/8/layout/cycle6"/>
    <dgm:cxn modelId="{181768AA-55FF-478F-A2B7-0669E5BA0C93}" type="presOf" srcId="{2448BC35-96C4-4B13-B1AB-BD0EA7788CA3}" destId="{A0B34707-DD1D-4DEF-BCD9-33CA9D9DB0FF}" srcOrd="0" destOrd="0" presId="urn:microsoft.com/office/officeart/2005/8/layout/cycle6"/>
    <dgm:cxn modelId="{96526AB3-691F-43C5-B223-E7B83B8328E4}" type="presOf" srcId="{B6EAAB11-B38B-4FBF-9E8D-CFE04E78FEFD}" destId="{934A5611-C2CB-4570-B323-51546D020993}" srcOrd="0" destOrd="0" presId="urn:microsoft.com/office/officeart/2005/8/layout/cycle6"/>
    <dgm:cxn modelId="{467AE3B7-94EC-4F25-83CF-5748E5D17568}" srcId="{93FD74E1-E48A-4FD6-9D4D-508A914A9D18}" destId="{4423ACCC-D123-41BD-93F6-5D2FA7884A9D}" srcOrd="4" destOrd="0" parTransId="{0FC67AFB-FF48-459B-AB07-D1B683F529DB}" sibTransId="{C0DFE3CC-B5EB-4A35-9A0F-A5A310A8D74E}"/>
    <dgm:cxn modelId="{1CAF99C1-9879-4F0E-BAAB-55AF16B64526}" type="presOf" srcId="{14BCFF71-0C40-4F7A-B9BD-C85CEDF24334}" destId="{14A1986C-9DB2-4D77-B589-9F6C5644AEAB}" srcOrd="0" destOrd="0" presId="urn:microsoft.com/office/officeart/2005/8/layout/cycle6"/>
    <dgm:cxn modelId="{7A5079CB-1D12-44E8-9FED-3CB479843936}" type="presOf" srcId="{E9C6C4D5-F3D0-4A45-9145-5A2010201F88}" destId="{B435851A-D37E-4C16-8C16-A92AE4D3ED67}" srcOrd="0" destOrd="0" presId="urn:microsoft.com/office/officeart/2005/8/layout/cycle6"/>
    <dgm:cxn modelId="{6E6411D3-F4B6-4A7D-BFFF-128DE55D810C}" srcId="{93FD74E1-E48A-4FD6-9D4D-508A914A9D18}" destId="{853141E5-5F2B-454A-B229-C9D331D4A275}" srcOrd="3" destOrd="0" parTransId="{D46CB6C3-1867-486B-9807-AFC55F9E993A}" sibTransId="{A771A273-F238-45A9-97FD-03DE3A806CB7}"/>
    <dgm:cxn modelId="{E174CCDB-A257-4515-8E29-D00C96414C75}" type="presOf" srcId="{6189FA69-1D00-4A2A-BA1B-2CBC357679D6}" destId="{02D9A7D3-AC41-4767-98E7-F907B89849BC}" srcOrd="0" destOrd="0" presId="urn:microsoft.com/office/officeart/2005/8/layout/cycle6"/>
    <dgm:cxn modelId="{AF0D742A-8933-41F1-B63B-A3113FFFD064}" type="presParOf" srcId="{D425E315-F053-40A5-99CA-0468466DA01F}" destId="{4615221E-08D9-4F11-9FCF-E8E88ABAE160}" srcOrd="0" destOrd="0" presId="urn:microsoft.com/office/officeart/2005/8/layout/cycle6"/>
    <dgm:cxn modelId="{8F64A566-2F92-494C-B94E-64E1944311DB}" type="presParOf" srcId="{D425E315-F053-40A5-99CA-0468466DA01F}" destId="{E69216AE-C4D8-470A-A33F-9BC3E80E8DEC}" srcOrd="1" destOrd="0" presId="urn:microsoft.com/office/officeart/2005/8/layout/cycle6"/>
    <dgm:cxn modelId="{A36F0CA1-7A6D-4E59-8B3F-C86F750136AB}" type="presParOf" srcId="{D425E315-F053-40A5-99CA-0468466DA01F}" destId="{DA2BF47E-6A9E-4ACD-8D96-5DEE23F26908}" srcOrd="2" destOrd="0" presId="urn:microsoft.com/office/officeart/2005/8/layout/cycle6"/>
    <dgm:cxn modelId="{932CBBB2-8DAD-4E58-AA10-1EEEF5F030F0}" type="presParOf" srcId="{D425E315-F053-40A5-99CA-0468466DA01F}" destId="{934A5611-C2CB-4570-B323-51546D020993}" srcOrd="3" destOrd="0" presId="urn:microsoft.com/office/officeart/2005/8/layout/cycle6"/>
    <dgm:cxn modelId="{75B7DD8A-19D5-4201-84D2-F0525C110E47}" type="presParOf" srcId="{D425E315-F053-40A5-99CA-0468466DA01F}" destId="{210662DD-1855-4B92-9BC5-CA94173A86B9}" srcOrd="4" destOrd="0" presId="urn:microsoft.com/office/officeart/2005/8/layout/cycle6"/>
    <dgm:cxn modelId="{12AFFB12-85C5-4A49-8775-8FA1165F7838}" type="presParOf" srcId="{D425E315-F053-40A5-99CA-0468466DA01F}" destId="{A0B34707-DD1D-4DEF-BCD9-33CA9D9DB0FF}" srcOrd="5" destOrd="0" presId="urn:microsoft.com/office/officeart/2005/8/layout/cycle6"/>
    <dgm:cxn modelId="{12C5FC78-E7F3-44BC-BAD7-037537399BAB}" type="presParOf" srcId="{D425E315-F053-40A5-99CA-0468466DA01F}" destId="{13389D6E-22BD-475F-B89C-8BCC8A2BD2BF}" srcOrd="6" destOrd="0" presId="urn:microsoft.com/office/officeart/2005/8/layout/cycle6"/>
    <dgm:cxn modelId="{50212B1A-FE39-4530-AE11-8593709C56A4}" type="presParOf" srcId="{D425E315-F053-40A5-99CA-0468466DA01F}" destId="{C8A1AEA7-7D60-4EC4-A99C-7BC91ABB4837}" srcOrd="7" destOrd="0" presId="urn:microsoft.com/office/officeart/2005/8/layout/cycle6"/>
    <dgm:cxn modelId="{D87194FE-34A6-4162-97FE-B570B5494DB3}" type="presParOf" srcId="{D425E315-F053-40A5-99CA-0468466DA01F}" destId="{A32C9575-ADD2-4598-9381-FAEACBA5129B}" srcOrd="8" destOrd="0" presId="urn:microsoft.com/office/officeart/2005/8/layout/cycle6"/>
    <dgm:cxn modelId="{D5AEDD1A-DB02-49C3-A559-8E8424CBA898}" type="presParOf" srcId="{D425E315-F053-40A5-99CA-0468466DA01F}" destId="{0046761D-1F07-4B07-9964-FC6096489E96}" srcOrd="9" destOrd="0" presId="urn:microsoft.com/office/officeart/2005/8/layout/cycle6"/>
    <dgm:cxn modelId="{87F764B5-8A18-4342-B72E-11E03FE25C58}" type="presParOf" srcId="{D425E315-F053-40A5-99CA-0468466DA01F}" destId="{374E3FE8-4ADC-4F3F-B521-5714C36B0A28}" srcOrd="10" destOrd="0" presId="urn:microsoft.com/office/officeart/2005/8/layout/cycle6"/>
    <dgm:cxn modelId="{45107A25-C4B6-4FFA-9932-6739FB60DB78}" type="presParOf" srcId="{D425E315-F053-40A5-99CA-0468466DA01F}" destId="{D913D463-CD66-4325-B5F1-9A18BF44BD04}" srcOrd="11" destOrd="0" presId="urn:microsoft.com/office/officeart/2005/8/layout/cycle6"/>
    <dgm:cxn modelId="{297D0954-AC37-4516-8D71-1D003A4CA812}" type="presParOf" srcId="{D425E315-F053-40A5-99CA-0468466DA01F}" destId="{177C6F6D-AE4A-44C7-954F-E56A435DA9E3}" srcOrd="12" destOrd="0" presId="urn:microsoft.com/office/officeart/2005/8/layout/cycle6"/>
    <dgm:cxn modelId="{6C491B0F-888B-437A-8F8C-6A12A4CEA1C4}" type="presParOf" srcId="{D425E315-F053-40A5-99CA-0468466DA01F}" destId="{49F8A03F-980E-451F-82A4-FB6FAA0F4D74}" srcOrd="13" destOrd="0" presId="urn:microsoft.com/office/officeart/2005/8/layout/cycle6"/>
    <dgm:cxn modelId="{E4CF4CD9-32A7-42BB-8840-E606769235E1}" type="presParOf" srcId="{D425E315-F053-40A5-99CA-0468466DA01F}" destId="{0EEAEABF-7866-42FE-9437-FC44E9533132}" srcOrd="14" destOrd="0" presId="urn:microsoft.com/office/officeart/2005/8/layout/cycle6"/>
    <dgm:cxn modelId="{99373AC6-729D-4166-901D-5D60FFE7508A}" type="presParOf" srcId="{D425E315-F053-40A5-99CA-0468466DA01F}" destId="{14A1986C-9DB2-4D77-B589-9F6C5644AEAB}" srcOrd="15" destOrd="0" presId="urn:microsoft.com/office/officeart/2005/8/layout/cycle6"/>
    <dgm:cxn modelId="{2E92BF15-1F9D-4641-977C-CD8ABE2274F4}" type="presParOf" srcId="{D425E315-F053-40A5-99CA-0468466DA01F}" destId="{3BCF1A58-1C4B-4AD8-B3BA-77BD1B3C40BA}" srcOrd="16" destOrd="0" presId="urn:microsoft.com/office/officeart/2005/8/layout/cycle6"/>
    <dgm:cxn modelId="{80DAA917-D1F4-4DC9-8079-A7AD30A97842}" type="presParOf" srcId="{D425E315-F053-40A5-99CA-0468466DA01F}" destId="{02D9A7D3-AC41-4767-98E7-F907B89849BC}" srcOrd="17" destOrd="0" presId="urn:microsoft.com/office/officeart/2005/8/layout/cycle6"/>
    <dgm:cxn modelId="{9CA77064-7F6C-4B22-8156-FB4B57424A55}" type="presParOf" srcId="{D425E315-F053-40A5-99CA-0468466DA01F}" destId="{B435851A-D37E-4C16-8C16-A92AE4D3ED67}" srcOrd="18" destOrd="0" presId="urn:microsoft.com/office/officeart/2005/8/layout/cycle6"/>
    <dgm:cxn modelId="{83D5C8C5-8332-40B5-8041-C0DDFA8473DC}" type="presParOf" srcId="{D425E315-F053-40A5-99CA-0468466DA01F}" destId="{E4F77ADD-5FDD-430B-9601-7BB777F7E09C}" srcOrd="19" destOrd="0" presId="urn:microsoft.com/office/officeart/2005/8/layout/cycle6"/>
    <dgm:cxn modelId="{5374FB3A-B592-441C-A832-25ADA1500CCD}" type="presParOf" srcId="{D425E315-F053-40A5-99CA-0468466DA01F}" destId="{CCE4FAB3-BD0E-4D6D-AB8F-5925F1AFBC91}"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5221E-08D9-4F11-9FCF-E8E88ABAE160}">
      <dsp:nvSpPr>
        <dsp:cNvPr id="0" name=""/>
        <dsp:cNvSpPr/>
      </dsp:nvSpPr>
      <dsp:spPr>
        <a:xfrm>
          <a:off x="4591114" y="-103099"/>
          <a:ext cx="1273254" cy="100548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Speediness</a:t>
          </a:r>
          <a:r>
            <a:rPr lang="en-US" sz="1900" kern="1200" dirty="0"/>
            <a:t> </a:t>
          </a:r>
          <a:endParaRPr lang="en-IN" sz="1900" kern="1200" dirty="0"/>
        </a:p>
      </dsp:txBody>
      <dsp:txXfrm>
        <a:off x="4640198" y="-54015"/>
        <a:ext cx="1175086" cy="907319"/>
      </dsp:txXfrm>
    </dsp:sp>
    <dsp:sp modelId="{DA2BF47E-6A9E-4ACD-8D96-5DEE23F26908}">
      <dsp:nvSpPr>
        <dsp:cNvPr id="0" name=""/>
        <dsp:cNvSpPr/>
      </dsp:nvSpPr>
      <dsp:spPr>
        <a:xfrm>
          <a:off x="3097798" y="399644"/>
          <a:ext cx="4259887" cy="4259887"/>
        </a:xfrm>
        <a:custGeom>
          <a:avLst/>
          <a:gdLst/>
          <a:ahLst/>
          <a:cxnLst/>
          <a:rect l="0" t="0" r="0" b="0"/>
          <a:pathLst>
            <a:path>
              <a:moveTo>
                <a:pt x="2770787" y="98692"/>
              </a:moveTo>
              <a:arcTo wR="2129943" hR="2129943" stAng="17250604" swAng="70031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4A5611-C2CB-4570-B323-51546D020993}">
      <dsp:nvSpPr>
        <dsp:cNvPr id="0" name=""/>
        <dsp:cNvSpPr/>
      </dsp:nvSpPr>
      <dsp:spPr>
        <a:xfrm>
          <a:off x="6148875" y="672144"/>
          <a:ext cx="1488247" cy="1058891"/>
        </a:xfrm>
        <a:prstGeom prst="roundRect">
          <a:avLst/>
        </a:prstGeom>
        <a:solidFill>
          <a:schemeClr val="accent5">
            <a:hueOff val="165528"/>
            <a:satOff val="96"/>
            <a:lumOff val="9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Cheapness </a:t>
          </a:r>
          <a:endParaRPr lang="en-IN" sz="1900" kern="1200" dirty="0">
            <a:solidFill>
              <a:schemeClr val="tx1"/>
            </a:solidFill>
          </a:endParaRPr>
        </a:p>
      </dsp:txBody>
      <dsp:txXfrm>
        <a:off x="6200566" y="723835"/>
        <a:ext cx="1384865" cy="955509"/>
      </dsp:txXfrm>
    </dsp:sp>
    <dsp:sp modelId="{A0B34707-DD1D-4DEF-BCD9-33CA9D9DB0FF}">
      <dsp:nvSpPr>
        <dsp:cNvPr id="0" name=""/>
        <dsp:cNvSpPr/>
      </dsp:nvSpPr>
      <dsp:spPr>
        <a:xfrm>
          <a:off x="3097798" y="399644"/>
          <a:ext cx="4259887" cy="4259887"/>
        </a:xfrm>
        <a:custGeom>
          <a:avLst/>
          <a:gdLst/>
          <a:ahLst/>
          <a:cxnLst/>
          <a:rect l="0" t="0" r="0" b="0"/>
          <a:pathLst>
            <a:path>
              <a:moveTo>
                <a:pt x="4107567" y="1338953"/>
              </a:moveTo>
              <a:arcTo wR="2129943" hR="2129943" stAng="20292004" swAng="1297370"/>
            </a:path>
          </a:pathLst>
        </a:custGeom>
        <a:noFill/>
        <a:ln w="9525" cap="flat" cmpd="sng" algn="ctr">
          <a:solidFill>
            <a:schemeClr val="accent5">
              <a:hueOff val="165528"/>
              <a:satOff val="96"/>
              <a:lumOff val="948"/>
              <a:alphaOff val="0"/>
            </a:schemeClr>
          </a:solidFill>
          <a:prstDash val="solid"/>
        </a:ln>
        <a:effectLst/>
      </dsp:spPr>
      <dsp:style>
        <a:lnRef idx="1">
          <a:scrgbClr r="0" g="0" b="0"/>
        </a:lnRef>
        <a:fillRef idx="0">
          <a:scrgbClr r="0" g="0" b="0"/>
        </a:fillRef>
        <a:effectRef idx="0">
          <a:scrgbClr r="0" g="0" b="0"/>
        </a:effectRef>
        <a:fontRef idx="minor"/>
      </dsp:style>
    </dsp:sp>
    <dsp:sp modelId="{13389D6E-22BD-475F-B89C-8BCC8A2BD2BF}">
      <dsp:nvSpPr>
        <dsp:cNvPr id="0" name=""/>
        <dsp:cNvSpPr/>
      </dsp:nvSpPr>
      <dsp:spPr>
        <a:xfrm>
          <a:off x="6566627" y="2531155"/>
          <a:ext cx="1475312" cy="944780"/>
        </a:xfrm>
        <a:prstGeom prst="roundRect">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Convenience</a:t>
          </a:r>
          <a:endParaRPr lang="en-IN" sz="1900" kern="1200" dirty="0">
            <a:solidFill>
              <a:schemeClr val="tx1"/>
            </a:solidFill>
          </a:endParaRPr>
        </a:p>
      </dsp:txBody>
      <dsp:txXfrm>
        <a:off x="6612747" y="2577275"/>
        <a:ext cx="1383072" cy="852540"/>
      </dsp:txXfrm>
    </dsp:sp>
    <dsp:sp modelId="{A32C9575-ADD2-4598-9381-FAEACBA5129B}">
      <dsp:nvSpPr>
        <dsp:cNvPr id="0" name=""/>
        <dsp:cNvSpPr/>
      </dsp:nvSpPr>
      <dsp:spPr>
        <a:xfrm>
          <a:off x="3074883" y="447326"/>
          <a:ext cx="4259887" cy="4259887"/>
        </a:xfrm>
        <a:custGeom>
          <a:avLst/>
          <a:gdLst/>
          <a:ahLst/>
          <a:cxnLst/>
          <a:rect l="0" t="0" r="0" b="0"/>
          <a:pathLst>
            <a:path>
              <a:moveTo>
                <a:pt x="4057980" y="3035116"/>
              </a:moveTo>
              <a:arcTo wR="2129943" hR="2129943" stAng="1508944" swAng="1141726"/>
            </a:path>
          </a:pathLst>
        </a:custGeom>
        <a:noFill/>
        <a:ln w="9525" cap="flat" cmpd="sng" algn="ctr">
          <a:solidFill>
            <a:schemeClr val="accent5">
              <a:hueOff val="331055"/>
              <a:satOff val="192"/>
              <a:lumOff val="1895"/>
              <a:alphaOff val="0"/>
            </a:schemeClr>
          </a:solidFill>
          <a:prstDash val="solid"/>
        </a:ln>
        <a:effectLst/>
      </dsp:spPr>
      <dsp:style>
        <a:lnRef idx="1">
          <a:scrgbClr r="0" g="0" b="0"/>
        </a:lnRef>
        <a:fillRef idx="0">
          <a:scrgbClr r="0" g="0" b="0"/>
        </a:fillRef>
        <a:effectRef idx="0">
          <a:scrgbClr r="0" g="0" b="0"/>
        </a:effectRef>
        <a:fontRef idx="minor"/>
      </dsp:style>
    </dsp:sp>
    <dsp:sp modelId="{0046761D-1F07-4B07-9964-FC6096489E96}">
      <dsp:nvSpPr>
        <dsp:cNvPr id="0" name=""/>
        <dsp:cNvSpPr/>
      </dsp:nvSpPr>
      <dsp:spPr>
        <a:xfrm>
          <a:off x="5294840" y="4066745"/>
          <a:ext cx="1793614" cy="763712"/>
        </a:xfrm>
        <a:prstGeom prst="round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Simplicity of Procedure</a:t>
          </a:r>
          <a:endParaRPr lang="en-IN" sz="1900" kern="1200" dirty="0">
            <a:solidFill>
              <a:schemeClr val="tx1"/>
            </a:solidFill>
          </a:endParaRPr>
        </a:p>
      </dsp:txBody>
      <dsp:txXfrm>
        <a:off x="5332121" y="4104026"/>
        <a:ext cx="1719052" cy="689150"/>
      </dsp:txXfrm>
    </dsp:sp>
    <dsp:sp modelId="{D913D463-CD66-4325-B5F1-9A18BF44BD04}">
      <dsp:nvSpPr>
        <dsp:cNvPr id="0" name=""/>
        <dsp:cNvSpPr/>
      </dsp:nvSpPr>
      <dsp:spPr>
        <a:xfrm>
          <a:off x="3109592" y="416862"/>
          <a:ext cx="4259887" cy="4259887"/>
        </a:xfrm>
        <a:custGeom>
          <a:avLst/>
          <a:gdLst/>
          <a:ahLst/>
          <a:cxnLst/>
          <a:rect l="0" t="0" r="0" b="0"/>
          <a:pathLst>
            <a:path>
              <a:moveTo>
                <a:pt x="2181512" y="4259263"/>
              </a:moveTo>
              <a:arcTo wR="2129943" hR="2129943" stAng="5316760" swAng="591818"/>
            </a:path>
          </a:pathLst>
        </a:custGeom>
        <a:noFill/>
        <a:ln w="9525" cap="flat" cmpd="sng" algn="ctr">
          <a:solidFill>
            <a:schemeClr val="accent5">
              <a:hueOff val="496582"/>
              <a:satOff val="288"/>
              <a:lumOff val="2843"/>
              <a:alphaOff val="0"/>
            </a:schemeClr>
          </a:solidFill>
          <a:prstDash val="solid"/>
        </a:ln>
        <a:effectLst/>
      </dsp:spPr>
      <dsp:style>
        <a:lnRef idx="1">
          <a:scrgbClr r="0" g="0" b="0"/>
        </a:lnRef>
        <a:fillRef idx="0">
          <a:scrgbClr r="0" g="0" b="0"/>
        </a:fillRef>
        <a:effectRef idx="0">
          <a:scrgbClr r="0" g="0" b="0"/>
        </a:effectRef>
        <a:fontRef idx="minor"/>
      </dsp:style>
    </dsp:sp>
    <dsp:sp modelId="{177C6F6D-AE4A-44C7-954F-E56A435DA9E3}">
      <dsp:nvSpPr>
        <dsp:cNvPr id="0" name=""/>
        <dsp:cNvSpPr/>
      </dsp:nvSpPr>
      <dsp:spPr>
        <a:xfrm>
          <a:off x="3266446" y="3899105"/>
          <a:ext cx="1655440" cy="903570"/>
        </a:xfrm>
        <a:prstGeom prst="roundRect">
          <a:avLst/>
        </a:prstGeom>
        <a:solidFill>
          <a:schemeClr val="accent5">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Secrecy</a:t>
          </a:r>
          <a:endParaRPr lang="en-IN" sz="1900" kern="1200" dirty="0">
            <a:solidFill>
              <a:schemeClr val="tx1"/>
            </a:solidFill>
          </a:endParaRPr>
        </a:p>
      </dsp:txBody>
      <dsp:txXfrm>
        <a:off x="3310555" y="3943214"/>
        <a:ext cx="1567222" cy="815352"/>
      </dsp:txXfrm>
    </dsp:sp>
    <dsp:sp modelId="{0EEAEABF-7866-42FE-9437-FC44E9533132}">
      <dsp:nvSpPr>
        <dsp:cNvPr id="0" name=""/>
        <dsp:cNvSpPr/>
      </dsp:nvSpPr>
      <dsp:spPr>
        <a:xfrm>
          <a:off x="3136029" y="472092"/>
          <a:ext cx="4259887" cy="4259887"/>
        </a:xfrm>
        <a:custGeom>
          <a:avLst/>
          <a:gdLst/>
          <a:ahLst/>
          <a:cxnLst/>
          <a:rect l="0" t="0" r="0" b="0"/>
          <a:pathLst>
            <a:path>
              <a:moveTo>
                <a:pt x="438046" y="3423831"/>
              </a:moveTo>
              <a:arcTo wR="2129943" hR="2129943" stAng="8555572" swAng="634831"/>
            </a:path>
          </a:pathLst>
        </a:custGeom>
        <a:noFill/>
        <a:ln w="9525" cap="flat" cmpd="sng" algn="ctr">
          <a:solidFill>
            <a:schemeClr val="accent5">
              <a:hueOff val="662110"/>
              <a:satOff val="384"/>
              <a:lumOff val="3791"/>
              <a:alphaOff val="0"/>
            </a:schemeClr>
          </a:solidFill>
          <a:prstDash val="solid"/>
        </a:ln>
        <a:effectLst/>
      </dsp:spPr>
      <dsp:style>
        <a:lnRef idx="1">
          <a:scrgbClr r="0" g="0" b="0"/>
        </a:lnRef>
        <a:fillRef idx="0">
          <a:scrgbClr r="0" g="0" b="0"/>
        </a:fillRef>
        <a:effectRef idx="0">
          <a:scrgbClr r="0" g="0" b="0"/>
        </a:effectRef>
        <a:fontRef idx="minor"/>
      </dsp:style>
    </dsp:sp>
    <dsp:sp modelId="{14A1986C-9DB2-4D77-B589-9F6C5644AEAB}">
      <dsp:nvSpPr>
        <dsp:cNvPr id="0" name=""/>
        <dsp:cNvSpPr/>
      </dsp:nvSpPr>
      <dsp:spPr>
        <a:xfrm>
          <a:off x="2231807" y="2447404"/>
          <a:ext cx="1838784" cy="1112281"/>
        </a:xfrm>
        <a:prstGeom prst="roundRect">
          <a:avLst/>
        </a:prstGeom>
        <a:solidFill>
          <a:schemeClr val="accent5">
            <a:hueOff val="827637"/>
            <a:satOff val="480"/>
            <a:lumOff val="47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Healthy</a:t>
          </a:r>
          <a:r>
            <a:rPr lang="en-US" sz="1900" kern="1200" dirty="0"/>
            <a:t> </a:t>
          </a:r>
          <a:r>
            <a:rPr lang="en-US" sz="1900" kern="1200" dirty="0">
              <a:solidFill>
                <a:schemeClr val="tx1"/>
              </a:solidFill>
            </a:rPr>
            <a:t>and</a:t>
          </a:r>
          <a:r>
            <a:rPr lang="en-US" sz="1900" kern="1200" dirty="0"/>
            <a:t> </a:t>
          </a:r>
          <a:r>
            <a:rPr lang="en-US" sz="1900" kern="1200" dirty="0">
              <a:solidFill>
                <a:schemeClr val="tx1"/>
              </a:solidFill>
            </a:rPr>
            <a:t>friendly</a:t>
          </a:r>
          <a:r>
            <a:rPr lang="en-US" sz="1900" kern="1200" dirty="0"/>
            <a:t> </a:t>
          </a:r>
          <a:r>
            <a:rPr lang="en-US" sz="1900" kern="1200" dirty="0">
              <a:solidFill>
                <a:schemeClr val="tx1"/>
              </a:solidFill>
            </a:rPr>
            <a:t>relations</a:t>
          </a:r>
          <a:r>
            <a:rPr lang="en-US" sz="1900" kern="1200" dirty="0"/>
            <a:t> </a:t>
          </a:r>
          <a:endParaRPr lang="en-IN" sz="1900" kern="1200" dirty="0"/>
        </a:p>
      </dsp:txBody>
      <dsp:txXfrm>
        <a:off x="2286104" y="2501701"/>
        <a:ext cx="1730190" cy="1003687"/>
      </dsp:txXfrm>
    </dsp:sp>
    <dsp:sp modelId="{02D9A7D3-AC41-4767-98E7-F907B89849BC}">
      <dsp:nvSpPr>
        <dsp:cNvPr id="0" name=""/>
        <dsp:cNvSpPr/>
      </dsp:nvSpPr>
      <dsp:spPr>
        <a:xfrm>
          <a:off x="3097798" y="399644"/>
          <a:ext cx="4259887" cy="4259887"/>
        </a:xfrm>
        <a:custGeom>
          <a:avLst/>
          <a:gdLst/>
          <a:ahLst/>
          <a:cxnLst/>
          <a:rect l="0" t="0" r="0" b="0"/>
          <a:pathLst>
            <a:path>
              <a:moveTo>
                <a:pt x="1902" y="2039939"/>
              </a:moveTo>
              <a:arcTo wR="2129943" hR="2129943" stAng="10945311" swAng="1245323"/>
            </a:path>
          </a:pathLst>
        </a:custGeom>
        <a:noFill/>
        <a:ln w="9525" cap="flat" cmpd="sng" algn="ctr">
          <a:solidFill>
            <a:schemeClr val="accent5">
              <a:hueOff val="827637"/>
              <a:satOff val="480"/>
              <a:lumOff val="4738"/>
              <a:alphaOff val="0"/>
            </a:schemeClr>
          </a:solidFill>
          <a:prstDash val="solid"/>
        </a:ln>
        <a:effectLst/>
      </dsp:spPr>
      <dsp:style>
        <a:lnRef idx="1">
          <a:scrgbClr r="0" g="0" b="0"/>
        </a:lnRef>
        <a:fillRef idx="0">
          <a:scrgbClr r="0" g="0" b="0"/>
        </a:fillRef>
        <a:effectRef idx="0">
          <a:scrgbClr r="0" g="0" b="0"/>
        </a:effectRef>
        <a:fontRef idx="minor"/>
      </dsp:style>
    </dsp:sp>
    <dsp:sp modelId="{B435851A-D37E-4C16-8C16-A92AE4D3ED67}">
      <dsp:nvSpPr>
        <dsp:cNvPr id="0" name=""/>
        <dsp:cNvSpPr/>
      </dsp:nvSpPr>
      <dsp:spPr>
        <a:xfrm>
          <a:off x="2865914" y="719078"/>
          <a:ext cx="1393140" cy="965023"/>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finality</a:t>
          </a:r>
          <a:endParaRPr lang="en-IN" sz="1900" kern="1200" dirty="0">
            <a:solidFill>
              <a:schemeClr val="tx1"/>
            </a:solidFill>
          </a:endParaRPr>
        </a:p>
      </dsp:txBody>
      <dsp:txXfrm>
        <a:off x="2913023" y="766187"/>
        <a:ext cx="1298922" cy="870805"/>
      </dsp:txXfrm>
    </dsp:sp>
    <dsp:sp modelId="{CCE4FAB3-BD0E-4D6D-AB8F-5925F1AFBC91}">
      <dsp:nvSpPr>
        <dsp:cNvPr id="0" name=""/>
        <dsp:cNvSpPr/>
      </dsp:nvSpPr>
      <dsp:spPr>
        <a:xfrm>
          <a:off x="3097798" y="399644"/>
          <a:ext cx="4259887" cy="4259887"/>
        </a:xfrm>
        <a:custGeom>
          <a:avLst/>
          <a:gdLst/>
          <a:ahLst/>
          <a:cxnLst/>
          <a:rect l="0" t="0" r="0" b="0"/>
          <a:pathLst>
            <a:path>
              <a:moveTo>
                <a:pt x="1012559" y="316628"/>
              </a:moveTo>
              <a:arcTo wR="2129943" hR="2129943" stAng="14301491" swAng="846424"/>
            </a:path>
          </a:pathLst>
        </a:custGeom>
        <a:noFill/>
        <a:ln w="9525" cap="flat" cmpd="sng" algn="ctr">
          <a:solidFill>
            <a:schemeClr val="accent5">
              <a:hueOff val="993165"/>
              <a:satOff val="576"/>
              <a:lumOff val="568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5EC58F82-B975-4D64-B6E6-C4DC148567F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81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31770E-2BE1-4C7F-9B4A-7E4A46DE0033}" type="datetimeFigureOut">
              <a:rPr lang="en-IN" smtClean="0"/>
              <a:t>21-12-2024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C58F82-B975-4D64-B6E6-C4DC148567F7}" type="slidenum">
              <a:rPr lang="en-IN" smtClean="0"/>
              <a:t>‹#›</a:t>
            </a:fld>
            <a:endParaRPr lang="en-IN"/>
          </a:p>
        </p:txBody>
      </p:sp>
    </p:spTree>
    <p:extLst>
      <p:ext uri="{BB962C8B-B14F-4D97-AF65-F5344CB8AC3E}">
        <p14:creationId xmlns:p14="http://schemas.microsoft.com/office/powerpoint/2010/main" val="204690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965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238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spTree>
    <p:extLst>
      <p:ext uri="{BB962C8B-B14F-4D97-AF65-F5344CB8AC3E}">
        <p14:creationId xmlns:p14="http://schemas.microsoft.com/office/powerpoint/2010/main" val="1299625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477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295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40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03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spTree>
    <p:extLst>
      <p:ext uri="{BB962C8B-B14F-4D97-AF65-F5344CB8AC3E}">
        <p14:creationId xmlns:p14="http://schemas.microsoft.com/office/powerpoint/2010/main" val="392441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1770E-2BE1-4C7F-9B4A-7E4A46DE003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C58F82-B975-4D64-B6E6-C4DC148567F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28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1770E-2BE1-4C7F-9B4A-7E4A46DE0033}" type="datetimeFigureOut">
              <a:rPr lang="en-IN" smtClean="0"/>
              <a:t>21-12-2024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C58F82-B975-4D64-B6E6-C4DC148567F7}" type="slidenum">
              <a:rPr lang="en-IN" smtClean="0"/>
              <a:t>‹#›</a:t>
            </a:fld>
            <a:endParaRPr lang="en-IN"/>
          </a:p>
        </p:txBody>
      </p:sp>
    </p:spTree>
    <p:extLst>
      <p:ext uri="{BB962C8B-B14F-4D97-AF65-F5344CB8AC3E}">
        <p14:creationId xmlns:p14="http://schemas.microsoft.com/office/powerpoint/2010/main" val="107738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1770E-2BE1-4C7F-9B4A-7E4A46DE0033}" type="datetimeFigureOut">
              <a:rPr lang="en-IN" smtClean="0"/>
              <a:t>21-12-2024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C58F82-B975-4D64-B6E6-C4DC148567F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99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1770E-2BE1-4C7F-9B4A-7E4A46DE0033}" type="datetimeFigureOut">
              <a:rPr lang="en-IN" smtClean="0"/>
              <a:t>21-12-2024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EC58F82-B975-4D64-B6E6-C4DC148567F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64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1770E-2BE1-4C7F-9B4A-7E4A46DE0033}" type="datetimeFigureOut">
              <a:rPr lang="en-IN" smtClean="0"/>
              <a:t>21-12-2024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EC58F82-B975-4D64-B6E6-C4DC148567F7}" type="slidenum">
              <a:rPr lang="en-IN" smtClean="0"/>
              <a:t>‹#›</a:t>
            </a:fld>
            <a:endParaRPr lang="en-IN"/>
          </a:p>
        </p:txBody>
      </p:sp>
    </p:spTree>
    <p:extLst>
      <p:ext uri="{BB962C8B-B14F-4D97-AF65-F5344CB8AC3E}">
        <p14:creationId xmlns:p14="http://schemas.microsoft.com/office/powerpoint/2010/main" val="341104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31770E-2BE1-4C7F-9B4A-7E4A46DE0033}" type="datetimeFigureOut">
              <a:rPr lang="en-IN" smtClean="0"/>
              <a:t>21-12-2024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C58F82-B975-4D64-B6E6-C4DC148567F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08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31770E-2BE1-4C7F-9B4A-7E4A46DE0033}" type="datetimeFigureOut">
              <a:rPr lang="en-IN" smtClean="0"/>
              <a:t>21-12-2024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C58F82-B975-4D64-B6E6-C4DC148567F7}" type="slidenum">
              <a:rPr lang="en-IN" smtClean="0"/>
              <a:t>‹#›</a:t>
            </a:fld>
            <a:endParaRPr lang="en-IN"/>
          </a:p>
        </p:txBody>
      </p:sp>
    </p:spTree>
    <p:extLst>
      <p:ext uri="{BB962C8B-B14F-4D97-AF65-F5344CB8AC3E}">
        <p14:creationId xmlns:p14="http://schemas.microsoft.com/office/powerpoint/2010/main" val="173352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31770E-2BE1-4C7F-9B4A-7E4A46DE0033}" type="datetimeFigureOut">
              <a:rPr lang="en-IN" smtClean="0"/>
              <a:t>21-12-2024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C58F82-B975-4D64-B6E6-C4DC148567F7}" type="slidenum">
              <a:rPr lang="en-IN" smtClean="0"/>
              <a:t>‹#›</a:t>
            </a:fld>
            <a:endParaRPr lang="en-IN"/>
          </a:p>
        </p:txBody>
      </p:sp>
    </p:spTree>
    <p:extLst>
      <p:ext uri="{BB962C8B-B14F-4D97-AF65-F5344CB8AC3E}">
        <p14:creationId xmlns:p14="http://schemas.microsoft.com/office/powerpoint/2010/main" val="92913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00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10B9-5FCF-44C5-A1D0-0B093D5EC029}"/>
              </a:ext>
            </a:extLst>
          </p:cNvPr>
          <p:cNvSpPr>
            <a:spLocks noGrp="1"/>
          </p:cNvSpPr>
          <p:nvPr>
            <p:ph type="title" idx="4294967295"/>
          </p:nvPr>
        </p:nvSpPr>
        <p:spPr>
          <a:xfrm>
            <a:off x="821635" y="1696278"/>
            <a:ext cx="10561982" cy="3167270"/>
          </a:xfrm>
        </p:spPr>
        <p:txBody>
          <a:bodyPr>
            <a:normAutofit/>
          </a:bodyPr>
          <a:lstStyle/>
          <a:p>
            <a:r>
              <a:rPr lang="en-US" dirty="0"/>
              <a:t>Subsequent Judgement of Bombay High Court in Union of India vs Arun Kumar </a:t>
            </a:r>
            <a:r>
              <a:rPr lang="en-US" dirty="0" err="1"/>
              <a:t>Deedwania</a:t>
            </a:r>
            <a:r>
              <a:rPr lang="en-US" dirty="0"/>
              <a:t>  [2017 SCC Online Bom 1717] holding that it includes other District Judges as well.</a:t>
            </a:r>
            <a:endParaRPr lang="en-IN" dirty="0"/>
          </a:p>
        </p:txBody>
      </p:sp>
    </p:spTree>
    <p:extLst>
      <p:ext uri="{BB962C8B-B14F-4D97-AF65-F5344CB8AC3E}">
        <p14:creationId xmlns:p14="http://schemas.microsoft.com/office/powerpoint/2010/main" val="1505582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9DA2-C425-44F0-ACCD-B1B451E86A26}"/>
              </a:ext>
            </a:extLst>
          </p:cNvPr>
          <p:cNvSpPr>
            <a:spLocks noGrp="1"/>
          </p:cNvSpPr>
          <p:nvPr>
            <p:ph type="title"/>
          </p:nvPr>
        </p:nvSpPr>
        <p:spPr/>
        <p:txBody>
          <a:bodyPr>
            <a:normAutofit fontScale="90000"/>
          </a:bodyPr>
          <a:lstStyle/>
          <a:p>
            <a:r>
              <a:rPr lang="en-US" dirty="0"/>
              <a:t>The Commercial Courts Act,2015 </a:t>
            </a:r>
            <a:br>
              <a:rPr lang="en-IN" dirty="0"/>
            </a:br>
            <a:endParaRPr lang="en-IN" dirty="0"/>
          </a:p>
        </p:txBody>
      </p:sp>
      <p:sp>
        <p:nvSpPr>
          <p:cNvPr id="3" name="Content Placeholder 2">
            <a:extLst>
              <a:ext uri="{FF2B5EF4-FFF2-40B4-BE49-F238E27FC236}">
                <a16:creationId xmlns:a16="http://schemas.microsoft.com/office/drawing/2014/main" id="{2B5A1BB5-9D67-47C0-87EB-4E6DD7A0FC64}"/>
              </a:ext>
            </a:extLst>
          </p:cNvPr>
          <p:cNvSpPr>
            <a:spLocks noGrp="1"/>
          </p:cNvSpPr>
          <p:nvPr>
            <p:ph idx="1"/>
          </p:nvPr>
        </p:nvSpPr>
        <p:spPr>
          <a:xfrm>
            <a:off x="834887" y="1634065"/>
            <a:ext cx="10522226" cy="3811109"/>
          </a:xfrm>
        </p:spPr>
        <p:txBody>
          <a:bodyPr>
            <a:normAutofit lnSpcReduction="10000"/>
          </a:bodyPr>
          <a:lstStyle/>
          <a:p>
            <a:pPr marL="0" indent="0" algn="just">
              <a:buNone/>
            </a:pPr>
            <a:r>
              <a:rPr lang="en-US" b="1" dirty="0">
                <a:latin typeface="Calibri" panose="020F0502020204030204" pitchFamily="34" charset="0"/>
                <a:cs typeface="Calibri" panose="020F0502020204030204" pitchFamily="34" charset="0"/>
              </a:rPr>
              <a:t>Where the subject matter of an arbitration is a commercial dispute of a Specified Value and-</a:t>
            </a:r>
          </a:p>
          <a:p>
            <a:pPr algn="just"/>
            <a:r>
              <a:rPr lang="en-US" b="1" dirty="0">
                <a:latin typeface="Calibri" panose="020F0502020204030204" pitchFamily="34" charset="0"/>
                <a:cs typeface="Calibri" panose="020F0502020204030204" pitchFamily="34" charset="0"/>
              </a:rPr>
              <a:t>Section 10 (3) </a:t>
            </a:r>
            <a:r>
              <a:rPr lang="en-US" b="1" i="0" dirty="0">
                <a:solidFill>
                  <a:srgbClr val="212529"/>
                </a:solidFill>
                <a:effectLst/>
                <a:latin typeface="Calibri" panose="020F0502020204030204" pitchFamily="34" charset="0"/>
                <a:cs typeface="Calibri" panose="020F0502020204030204" pitchFamily="34" charset="0"/>
              </a:rPr>
              <a:t> Jurisdiction in respect of arbitration matters</a:t>
            </a:r>
            <a:endParaRPr lang="en-US" b="1" dirty="0">
              <a:solidFill>
                <a:srgbClr val="212529"/>
              </a:solidFill>
              <a:latin typeface="Calibri" panose="020F0502020204030204" pitchFamily="34" charset="0"/>
              <a:cs typeface="Calibri" panose="020F0502020204030204" pitchFamily="34" charset="0"/>
            </a:endParaRPr>
          </a:p>
          <a:p>
            <a:pPr marL="0" indent="0" algn="just">
              <a:buNone/>
            </a:pPr>
            <a:r>
              <a:rPr lang="en-US" b="0" i="0" dirty="0">
                <a:solidFill>
                  <a:srgbClr val="212529"/>
                </a:solidFill>
                <a:effectLst/>
                <a:latin typeface="Calibri" panose="020F0502020204030204" pitchFamily="34" charset="0"/>
                <a:cs typeface="Calibri" panose="020F0502020204030204" pitchFamily="34" charset="0"/>
              </a:rPr>
              <a:t>If such arbitration is other than an international commercial arbitration, all applications or appeals arising out of such arbitration under the provisions of the Arbitration and Conciliation Act, 1996 that would ordinarily lie before any principal civil court of original jurisdiction in a district (not being a High Court) shall be filed in, and heard and disposed of by the Commercial Court exercising territorial jurisdiction over such arbitration where such Commercial Court has been </a:t>
            </a:r>
            <a:r>
              <a:rPr lang="en-US" i="0" dirty="0">
                <a:solidFill>
                  <a:srgbClr val="212529"/>
                </a:solidFill>
                <a:effectLst/>
                <a:latin typeface="Calibri" panose="020F0502020204030204" pitchFamily="34" charset="0"/>
                <a:cs typeface="Calibri" panose="020F0502020204030204" pitchFamily="34" charset="0"/>
              </a:rPr>
              <a:t>constituted</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07959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394A-B62D-42D3-8DA2-78CC33E42C41}"/>
              </a:ext>
            </a:extLst>
          </p:cNvPr>
          <p:cNvSpPr>
            <a:spLocks noGrp="1"/>
          </p:cNvSpPr>
          <p:nvPr>
            <p:ph type="title"/>
          </p:nvPr>
        </p:nvSpPr>
        <p:spPr/>
        <p:txBody>
          <a:bodyPr/>
          <a:lstStyle/>
          <a:p>
            <a:r>
              <a:rPr lang="en-US" dirty="0"/>
              <a:t>Section 5 </a:t>
            </a:r>
            <a:endParaRPr lang="en-IN" dirty="0"/>
          </a:p>
        </p:txBody>
      </p:sp>
      <p:sp>
        <p:nvSpPr>
          <p:cNvPr id="3" name="Content Placeholder 2">
            <a:extLst>
              <a:ext uri="{FF2B5EF4-FFF2-40B4-BE49-F238E27FC236}">
                <a16:creationId xmlns:a16="http://schemas.microsoft.com/office/drawing/2014/main" id="{9065F42F-BF36-4CD8-B221-6B40926D0D49}"/>
              </a:ext>
            </a:extLst>
          </p:cNvPr>
          <p:cNvSpPr>
            <a:spLocks noGrp="1"/>
          </p:cNvSpPr>
          <p:nvPr>
            <p:ph idx="1"/>
          </p:nvPr>
        </p:nvSpPr>
        <p:spPr>
          <a:xfrm>
            <a:off x="4939748" y="2556932"/>
            <a:ext cx="6549886" cy="3318936"/>
          </a:xfrm>
        </p:spPr>
        <p:txBody>
          <a:bodyPr>
            <a:normAutofit fontScale="92500" lnSpcReduction="10000"/>
          </a:bodyPr>
          <a:lstStyle/>
          <a:p>
            <a:r>
              <a:rPr lang="en-US" sz="3200" dirty="0">
                <a:latin typeface="Cambria" panose="02040503050406030204" pitchFamily="18" charset="0"/>
                <a:ea typeface="Cambria" panose="02040503050406030204" pitchFamily="18" charset="0"/>
              </a:rPr>
              <a:t> </a:t>
            </a:r>
            <a:r>
              <a:rPr lang="en-US" sz="3200" b="1" u="sng" dirty="0">
                <a:latin typeface="Cambria" panose="02040503050406030204" pitchFamily="18" charset="0"/>
                <a:ea typeface="Cambria" panose="02040503050406030204" pitchFamily="18" charset="0"/>
              </a:rPr>
              <a:t>Extent of judicial intervention</a:t>
            </a:r>
            <a:r>
              <a:rPr lang="en-US" sz="3200" dirty="0">
                <a:latin typeface="Cambria" panose="02040503050406030204" pitchFamily="18" charset="0"/>
                <a:ea typeface="Cambria" panose="02040503050406030204" pitchFamily="18" charset="0"/>
              </a:rPr>
              <a:t>.—Notwithstanding anything contained in any other law for the time being in force, in matters governed by this Part, no judicial authority shall intervene except where so provided in this Part. </a:t>
            </a:r>
          </a:p>
          <a:p>
            <a:pPr marL="0" indent="0">
              <a:buNone/>
            </a:pPr>
            <a:endParaRPr lang="en-US" sz="3200" dirty="0">
              <a:latin typeface="Cambria" panose="02040503050406030204" pitchFamily="18" charset="0"/>
              <a:ea typeface="Cambria" panose="02040503050406030204" pitchFamily="18" charset="0"/>
            </a:endParaRPr>
          </a:p>
          <a:p>
            <a:endParaRPr lang="en-IN" sz="3200" dirty="0"/>
          </a:p>
        </p:txBody>
      </p:sp>
      <p:pic>
        <p:nvPicPr>
          <p:cNvPr id="5" name="Picture 4">
            <a:extLst>
              <a:ext uri="{FF2B5EF4-FFF2-40B4-BE49-F238E27FC236}">
                <a16:creationId xmlns:a16="http://schemas.microsoft.com/office/drawing/2014/main" id="{0CA5C3DE-18FF-448C-A850-804725070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67" y="2888236"/>
            <a:ext cx="2619375" cy="2271277"/>
          </a:xfrm>
          <a:prstGeom prst="rect">
            <a:avLst/>
          </a:prstGeom>
        </p:spPr>
      </p:pic>
    </p:spTree>
    <p:extLst>
      <p:ext uri="{BB962C8B-B14F-4D97-AF65-F5344CB8AC3E}">
        <p14:creationId xmlns:p14="http://schemas.microsoft.com/office/powerpoint/2010/main" val="1234095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4E22-62F0-45C7-8091-156D52D3E04A}"/>
              </a:ext>
            </a:extLst>
          </p:cNvPr>
          <p:cNvSpPr>
            <a:spLocks noGrp="1"/>
          </p:cNvSpPr>
          <p:nvPr>
            <p:ph type="title" idx="4294967295"/>
          </p:nvPr>
        </p:nvSpPr>
        <p:spPr>
          <a:xfrm>
            <a:off x="2067340" y="586098"/>
            <a:ext cx="7494104" cy="793128"/>
          </a:xfrm>
        </p:spPr>
        <p:txBody>
          <a:bodyPr/>
          <a:lstStyle/>
          <a:p>
            <a:r>
              <a:rPr lang="en-US" dirty="0"/>
              <a:t>Section 8</a:t>
            </a:r>
            <a:endParaRPr lang="en-IN" dirty="0"/>
          </a:p>
        </p:txBody>
      </p:sp>
      <p:sp>
        <p:nvSpPr>
          <p:cNvPr id="3" name="Content Placeholder 2">
            <a:extLst>
              <a:ext uri="{FF2B5EF4-FFF2-40B4-BE49-F238E27FC236}">
                <a16:creationId xmlns:a16="http://schemas.microsoft.com/office/drawing/2014/main" id="{9BF67D3F-78CB-4CD2-87F8-0CF91D6D99EF}"/>
              </a:ext>
            </a:extLst>
          </p:cNvPr>
          <p:cNvSpPr>
            <a:spLocks noGrp="1"/>
          </p:cNvSpPr>
          <p:nvPr>
            <p:ph idx="4294967295"/>
          </p:nvPr>
        </p:nvSpPr>
        <p:spPr>
          <a:xfrm>
            <a:off x="834886" y="1259095"/>
            <a:ext cx="7494103" cy="4836905"/>
          </a:xfrm>
        </p:spPr>
        <p:txBody>
          <a:bodyPr>
            <a:normAutofit fontScale="92500"/>
          </a:bodyPr>
          <a:lstStyle/>
          <a:p>
            <a:pPr marL="0" indent="0" algn="just">
              <a:buNone/>
            </a:pPr>
            <a:r>
              <a:rPr lang="en-US" b="1" u="sng" dirty="0">
                <a:latin typeface="Calibri" panose="020F0502020204030204" pitchFamily="34" charset="0"/>
                <a:cs typeface="Calibri" panose="020F0502020204030204" pitchFamily="34" charset="0"/>
              </a:rPr>
              <a:t>Power to refer parties to arbitration where there is an arbitration agreement</a:t>
            </a:r>
            <a:r>
              <a:rPr lang="en-US" dirty="0">
                <a:latin typeface="Calibri" panose="020F0502020204030204" pitchFamily="34" charset="0"/>
                <a:cs typeface="Calibri" panose="020F0502020204030204" pitchFamily="34" charset="0"/>
              </a:rPr>
              <a:t>.—    (1)A judicial authority, before which an action is brought in a matter which is the subject of an arbitration agreement shall, if a party to the arbitration agreement or any person claiming through or under him, so applies not later than the date of submitting his first statement on the substance of the dispute, then, notwithstanding any judgment, decree or order of the Supreme Court or any Court, refer the parties to arbitration unless it finds that prima facie no valid arbitration agreement exists.] </a:t>
            </a:r>
          </a:p>
          <a:p>
            <a:pPr marL="0" indent="0" algn="just">
              <a:buNone/>
            </a:pPr>
            <a:r>
              <a:rPr lang="en-US" dirty="0">
                <a:latin typeface="Calibri" panose="020F0502020204030204" pitchFamily="34" charset="0"/>
                <a:cs typeface="Calibri" panose="020F0502020204030204" pitchFamily="34" charset="0"/>
              </a:rPr>
              <a:t>(2) The application referred to in sub-section (1) shall not be entertained unless it is accompanied by the original arbitration agreement or a duly certified copy thereof: </a:t>
            </a:r>
            <a:endParaRPr lang="en-US" dirty="0">
              <a:latin typeface="Calibri" panose="020F0502020204030204" pitchFamily="34"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6154FE38-5482-490F-8DD8-2AD0F2438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913" y="1709531"/>
            <a:ext cx="2650435" cy="3260034"/>
          </a:xfrm>
          <a:prstGeom prst="rect">
            <a:avLst/>
          </a:prstGeom>
        </p:spPr>
      </p:pic>
    </p:spTree>
    <p:extLst>
      <p:ext uri="{BB962C8B-B14F-4D97-AF65-F5344CB8AC3E}">
        <p14:creationId xmlns:p14="http://schemas.microsoft.com/office/powerpoint/2010/main" val="4021302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95286-666A-48FA-90CB-CF809E2E261A}"/>
              </a:ext>
            </a:extLst>
          </p:cNvPr>
          <p:cNvSpPr>
            <a:spLocks noGrp="1"/>
          </p:cNvSpPr>
          <p:nvPr>
            <p:ph idx="4294967295"/>
          </p:nvPr>
        </p:nvSpPr>
        <p:spPr>
          <a:xfrm>
            <a:off x="874643" y="888654"/>
            <a:ext cx="10356574" cy="5021816"/>
          </a:xfrm>
        </p:spPr>
        <p:txBody>
          <a:bodyPr>
            <a:normAutofit/>
          </a:bodyPr>
          <a:lstStyle/>
          <a:p>
            <a:pPr marL="0" indent="0" algn="just">
              <a:buNone/>
            </a:pPr>
            <a:r>
              <a:rPr lang="en-US" dirty="0">
                <a:latin typeface="Calibri" panose="020F0502020204030204" pitchFamily="34" charset="0"/>
                <a:cs typeface="Calibri" panose="020F0502020204030204" pitchFamily="34" charset="0"/>
              </a:rPr>
              <a:t>  [Provided that where the original arbitration agreement or a certified copy thereof is not available with the party applying for reference to arbitration under sub-section (1), and the said agreement or certified copy is retained by the other party to that agreement, then, the party so applying shall file such application along with a copy of the arbitration agreement and a petition praying the Court to call upon the other party to produce the original arbitration agreement or its duly certified copy before that Court.] </a:t>
            </a:r>
          </a:p>
          <a:p>
            <a:pPr marL="0" indent="0" algn="just">
              <a:buNone/>
            </a:pPr>
            <a:r>
              <a:rPr lang="en-US" dirty="0">
                <a:latin typeface="Calibri" panose="020F0502020204030204" pitchFamily="34" charset="0"/>
                <a:cs typeface="Calibri" panose="020F0502020204030204" pitchFamily="34" charset="0"/>
              </a:rPr>
              <a:t>(3) Notwithstanding that an application has been made under sub-section (1) and that the issue is pending before the judicial authority, an arbitration may be commenced or continued and an arbitral award made.</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8550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B608-9BB9-4716-8266-30EBA29D0B98}"/>
              </a:ext>
            </a:extLst>
          </p:cNvPr>
          <p:cNvSpPr>
            <a:spLocks noGrp="1"/>
          </p:cNvSpPr>
          <p:nvPr>
            <p:ph type="title"/>
          </p:nvPr>
        </p:nvSpPr>
        <p:spPr/>
        <p:txBody>
          <a:bodyPr>
            <a:normAutofit fontScale="90000"/>
          </a:bodyPr>
          <a:lstStyle/>
          <a:p>
            <a:r>
              <a:rPr lang="en-US" dirty="0"/>
              <a:t>Sukanya Holdings Supreme Court Judgement</a:t>
            </a:r>
            <a:endParaRPr lang="en-IN" dirty="0"/>
          </a:p>
        </p:txBody>
      </p:sp>
      <p:sp>
        <p:nvSpPr>
          <p:cNvPr id="3" name="Content Placeholder 2">
            <a:extLst>
              <a:ext uri="{FF2B5EF4-FFF2-40B4-BE49-F238E27FC236}">
                <a16:creationId xmlns:a16="http://schemas.microsoft.com/office/drawing/2014/main" id="{638804F2-F9DE-4541-B6CC-9C37E554DA0D}"/>
              </a:ext>
            </a:extLst>
          </p:cNvPr>
          <p:cNvSpPr>
            <a:spLocks noGrp="1"/>
          </p:cNvSpPr>
          <p:nvPr>
            <p:ph idx="1"/>
          </p:nvPr>
        </p:nvSpPr>
        <p:spPr>
          <a:xfrm>
            <a:off x="901147" y="2066601"/>
            <a:ext cx="10601739" cy="3318936"/>
          </a:xfrm>
        </p:spPr>
        <p:txBody>
          <a:bodyPr>
            <a:noAutofit/>
          </a:bodyPr>
          <a:lstStyle/>
          <a:p>
            <a:r>
              <a:rPr lang="en-US" b="1" u="sng" dirty="0">
                <a:latin typeface="Calibri" panose="020F0502020204030204" pitchFamily="34" charset="0"/>
                <a:cs typeface="Calibri" panose="020F0502020204030204" pitchFamily="34" charset="0"/>
              </a:rPr>
              <a:t>Issue:</a:t>
            </a:r>
          </a:p>
          <a:p>
            <a:pPr marL="0" indent="0">
              <a:buNone/>
            </a:pPr>
            <a:r>
              <a:rPr lang="en-US" dirty="0">
                <a:latin typeface="Calibri" panose="020F0502020204030204" pitchFamily="34" charset="0"/>
                <a:cs typeface="Calibri" panose="020F0502020204030204" pitchFamily="34" charset="0"/>
              </a:rPr>
              <a:t> 1. Can the Court </a:t>
            </a:r>
            <a:r>
              <a:rPr lang="en-US" dirty="0" err="1">
                <a:latin typeface="Calibri" panose="020F0502020204030204" pitchFamily="34" charset="0"/>
                <a:cs typeface="Calibri" panose="020F0502020204030204" pitchFamily="34" charset="0"/>
              </a:rPr>
              <a:t>suo</a:t>
            </a:r>
            <a:r>
              <a:rPr lang="en-US" dirty="0">
                <a:latin typeface="Calibri" panose="020F0502020204030204" pitchFamily="34" charset="0"/>
                <a:cs typeface="Calibri" panose="020F0502020204030204" pitchFamily="34" charset="0"/>
              </a:rPr>
              <a:t>-moto refer the parties to Arbitration?  </a:t>
            </a:r>
          </a:p>
          <a:p>
            <a:pPr marL="0" indent="0">
              <a:buNone/>
            </a:pPr>
            <a:r>
              <a:rPr lang="en-US" dirty="0">
                <a:latin typeface="Calibri" panose="020F0502020204030204" pitchFamily="34" charset="0"/>
                <a:cs typeface="Calibri" panose="020F0502020204030204" pitchFamily="34" charset="0"/>
              </a:rPr>
              <a:t> 2 Can cause of action be bifurcated  between Court and Arbitral Tribunal?</a:t>
            </a:r>
          </a:p>
          <a:p>
            <a:r>
              <a:rPr lang="en-US" b="1" u="sng" dirty="0">
                <a:latin typeface="Calibri" panose="020F0502020204030204" pitchFamily="34" charset="0"/>
                <a:cs typeface="Calibri" panose="020F0502020204030204" pitchFamily="34" charset="0"/>
              </a:rPr>
              <a:t>Decision: </a:t>
            </a:r>
          </a:p>
          <a:p>
            <a:pPr marL="0" indent="0">
              <a:buNone/>
            </a:pPr>
            <a:r>
              <a:rPr lang="en-US" dirty="0">
                <a:latin typeface="Calibri" panose="020F0502020204030204" pitchFamily="34" charset="0"/>
                <a:cs typeface="Calibri" panose="020F0502020204030204" pitchFamily="34" charset="0"/>
              </a:rPr>
              <a:t> 1)A matter is not required to be referred to Arbitration if no application is made </a:t>
            </a:r>
          </a:p>
          <a:p>
            <a:pPr marL="0" indent="0">
              <a:buNone/>
            </a:pPr>
            <a:r>
              <a:rPr lang="en-US" dirty="0">
                <a:latin typeface="Calibri" panose="020F0502020204030204" pitchFamily="34" charset="0"/>
                <a:cs typeface="Calibri" panose="020F0502020204030204" pitchFamily="34" charset="0"/>
              </a:rPr>
              <a:t> 2)Application  u/s 8 is mandatory the Court has no </a:t>
            </a:r>
            <a:r>
              <a:rPr lang="en-US" dirty="0" err="1">
                <a:latin typeface="Calibri" panose="020F0502020204030204" pitchFamily="34" charset="0"/>
                <a:cs typeface="Calibri" panose="020F0502020204030204" pitchFamily="34" charset="0"/>
              </a:rPr>
              <a:t>suo</a:t>
            </a:r>
            <a:r>
              <a:rPr lang="en-US" dirty="0">
                <a:latin typeface="Calibri" panose="020F0502020204030204" pitchFamily="34" charset="0"/>
                <a:cs typeface="Calibri" panose="020F0502020204030204" pitchFamily="34" charset="0"/>
              </a:rPr>
              <a:t>-moto jurisdiction to refer the dispute between the parties to the Arbitration. Power to refer to Arbitration .</a:t>
            </a:r>
          </a:p>
        </p:txBody>
      </p:sp>
    </p:spTree>
    <p:extLst>
      <p:ext uri="{BB962C8B-B14F-4D97-AF65-F5344CB8AC3E}">
        <p14:creationId xmlns:p14="http://schemas.microsoft.com/office/powerpoint/2010/main" val="8812617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CEC4A-FDC6-405C-8D18-2F3D20F7A31E}"/>
              </a:ext>
            </a:extLst>
          </p:cNvPr>
          <p:cNvSpPr>
            <a:spLocks noGrp="1"/>
          </p:cNvSpPr>
          <p:nvPr>
            <p:ph idx="4294967295"/>
          </p:nvPr>
        </p:nvSpPr>
        <p:spPr>
          <a:xfrm>
            <a:off x="1007165" y="900941"/>
            <a:ext cx="9601200" cy="5049285"/>
          </a:xfrm>
        </p:spPr>
        <p:txBody>
          <a:bodyPr>
            <a:normAutofit/>
          </a:bodyPr>
          <a:lstStyle/>
          <a:p>
            <a:r>
              <a:rPr lang="en-US" dirty="0">
                <a:latin typeface="Calibri" panose="020F0502020204030204" pitchFamily="34" charset="0"/>
                <a:cs typeface="Calibri" panose="020F0502020204030204" pitchFamily="34" charset="0"/>
              </a:rPr>
              <a:t>Power to refer to Arbitration - </a:t>
            </a:r>
            <a:r>
              <a:rPr lang="en-US" sz="2400" dirty="0">
                <a:latin typeface="Calibri" panose="020F0502020204030204" pitchFamily="34" charset="0"/>
                <a:cs typeface="Calibri" panose="020F0502020204030204" pitchFamily="34" charset="0"/>
              </a:rPr>
              <a:t>Whether the Cause of Action can be bifurcated to be tried in part by the Court and in part by the Arbitration Tribunal - No</a:t>
            </a:r>
          </a:p>
          <a:p>
            <a:pPr marL="0" indent="0">
              <a:buNone/>
            </a:pPr>
            <a:r>
              <a:rPr lang="en-US" sz="2400" b="1" u="sng" dirty="0">
                <a:latin typeface="Calibri" panose="020F0502020204030204" pitchFamily="34" charset="0"/>
                <a:cs typeface="Calibri" panose="020F0502020204030204" pitchFamily="34" charset="0"/>
              </a:rPr>
              <a:t>Reasons</a:t>
            </a:r>
          </a:p>
          <a:p>
            <a:pPr marL="0" indent="0">
              <a:buNone/>
            </a:pPr>
            <a:r>
              <a:rPr lang="en-US" sz="2400" dirty="0">
                <a:latin typeface="Calibri" panose="020F0502020204030204" pitchFamily="34" charset="0"/>
                <a:cs typeface="Calibri" panose="020F0502020204030204" pitchFamily="34" charset="0"/>
              </a:rPr>
              <a:t> (1) If bifurcation of the subject matter of a suit was contemplated, the legislature would have used appropriate language to permit such a course</a:t>
            </a:r>
          </a:p>
          <a:p>
            <a:pPr marL="0" indent="0">
              <a:buNone/>
            </a:pP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(2) Bifurcation will delay the proceedings .</a:t>
            </a:r>
          </a:p>
          <a:p>
            <a:pPr marL="0" indent="0">
              <a:buNone/>
            </a:pPr>
            <a:r>
              <a:rPr lang="en-US" sz="2400" dirty="0">
                <a:latin typeface="Calibri" panose="020F0502020204030204" pitchFamily="34" charset="0"/>
                <a:cs typeface="Calibri" panose="020F0502020204030204" pitchFamily="34" charset="0"/>
              </a:rPr>
              <a:t> (3) Cost of litigation would increase</a:t>
            </a:r>
          </a:p>
          <a:p>
            <a:pPr marL="0" indent="0">
              <a:buNone/>
            </a:pP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(4) Parties will be harassed more</a:t>
            </a:r>
          </a:p>
          <a:p>
            <a:pPr marL="0" indent="0">
              <a:buNone/>
            </a:pPr>
            <a:r>
              <a:rPr lang="en-US" sz="2400" dirty="0">
                <a:latin typeface="Calibri" panose="020F0502020204030204" pitchFamily="34" charset="0"/>
                <a:cs typeface="Calibri" panose="020F0502020204030204" pitchFamily="34" charset="0"/>
              </a:rPr>
              <a:t> (5) Bifurcation of Cause of Action may result in the possibility of conflicting judgments and orders by two different forums</a:t>
            </a:r>
            <a:endParaRPr lang="en-IN" dirty="0"/>
          </a:p>
        </p:txBody>
      </p:sp>
    </p:spTree>
    <p:extLst>
      <p:ext uri="{BB962C8B-B14F-4D97-AF65-F5344CB8AC3E}">
        <p14:creationId xmlns:p14="http://schemas.microsoft.com/office/powerpoint/2010/main" val="954762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DE51-7CCC-48D9-B6C2-53773A9F9AC0}"/>
              </a:ext>
            </a:extLst>
          </p:cNvPr>
          <p:cNvSpPr>
            <a:spLocks noGrp="1"/>
          </p:cNvSpPr>
          <p:nvPr>
            <p:ph type="title"/>
          </p:nvPr>
        </p:nvSpPr>
        <p:spPr/>
        <p:txBody>
          <a:bodyPr>
            <a:normAutofit/>
          </a:bodyPr>
          <a:lstStyle/>
          <a:p>
            <a:r>
              <a:rPr lang="en-US" sz="5400" dirty="0">
                <a:latin typeface="Cambria" panose="02040503050406030204" pitchFamily="18" charset="0"/>
                <a:ea typeface="Cambria" panose="02040503050406030204" pitchFamily="18" charset="0"/>
              </a:rPr>
              <a:t>Section 7</a:t>
            </a:r>
            <a:endParaRPr lang="en-IN" sz="5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2C6A4F05-EB6A-4366-8DB5-A1BBC0543C07}"/>
              </a:ext>
            </a:extLst>
          </p:cNvPr>
          <p:cNvSpPr>
            <a:spLocks noGrp="1"/>
          </p:cNvSpPr>
          <p:nvPr>
            <p:ph idx="1"/>
          </p:nvPr>
        </p:nvSpPr>
        <p:spPr/>
        <p:txBody>
          <a:bodyPr>
            <a:normAutofit fontScale="92500"/>
          </a:bodyPr>
          <a:lstStyle/>
          <a:p>
            <a:r>
              <a:rPr lang="en-US" b="1" u="sng" dirty="0">
                <a:latin typeface="Cambria" panose="02040503050406030204" pitchFamily="18" charset="0"/>
                <a:ea typeface="Cambria" panose="02040503050406030204" pitchFamily="18" charset="0"/>
              </a:rPr>
              <a:t>Arbitration agreement.—</a:t>
            </a:r>
          </a:p>
          <a:p>
            <a:pPr marL="0" indent="0">
              <a:buNone/>
            </a:pPr>
            <a:r>
              <a:rPr lang="en-US" dirty="0">
                <a:latin typeface="Cambria" panose="02040503050406030204" pitchFamily="18" charset="0"/>
                <a:ea typeface="Cambria" panose="02040503050406030204" pitchFamily="18" charset="0"/>
              </a:rPr>
              <a:t>(1)In this Part, “arbitration agreement” means an agreement by the parties to submit to arbitration all or certain disputes which have arisen or which may arise between them in respect of a defined legal relationship, whether contractual or not. </a:t>
            </a:r>
          </a:p>
          <a:p>
            <a:pPr marL="0" indent="0">
              <a:buNone/>
            </a:pPr>
            <a:r>
              <a:rPr lang="en-US" dirty="0">
                <a:latin typeface="Cambria" panose="02040503050406030204" pitchFamily="18" charset="0"/>
                <a:ea typeface="Cambria" panose="02040503050406030204" pitchFamily="18" charset="0"/>
              </a:rPr>
              <a:t>(2) An arbitration agreement may be in the form of an arbitration clause in a contract or in the form of a separate agreement. </a:t>
            </a:r>
          </a:p>
          <a:p>
            <a:pPr marL="0" indent="0">
              <a:buNone/>
            </a:pPr>
            <a:r>
              <a:rPr lang="en-US" dirty="0">
                <a:latin typeface="Cambria" panose="02040503050406030204" pitchFamily="18" charset="0"/>
                <a:ea typeface="Cambria" panose="02040503050406030204" pitchFamily="18" charset="0"/>
              </a:rPr>
              <a:t>(3) An arbitration agreement shall be in writing. </a:t>
            </a:r>
          </a:p>
        </p:txBody>
      </p:sp>
      <p:sp>
        <p:nvSpPr>
          <p:cNvPr id="4" name="Text Placeholder 3">
            <a:extLst>
              <a:ext uri="{FF2B5EF4-FFF2-40B4-BE49-F238E27FC236}">
                <a16:creationId xmlns:a16="http://schemas.microsoft.com/office/drawing/2014/main" id="{5204003D-2F74-4251-9D1D-A2CB4DA286BD}"/>
              </a:ext>
            </a:extLst>
          </p:cNvPr>
          <p:cNvSpPr>
            <a:spLocks noGrp="1"/>
          </p:cNvSpPr>
          <p:nvPr>
            <p:ph type="body" sz="half" idx="2"/>
          </p:nvPr>
        </p:nvSpPr>
        <p:spPr/>
        <p:txBody>
          <a:bodyPr/>
          <a:lstStyle/>
          <a:p>
            <a:endParaRPr lang="en-IN"/>
          </a:p>
        </p:txBody>
      </p:sp>
      <p:pic>
        <p:nvPicPr>
          <p:cNvPr id="6" name="Picture 5">
            <a:extLst>
              <a:ext uri="{FF2B5EF4-FFF2-40B4-BE49-F238E27FC236}">
                <a16:creationId xmlns:a16="http://schemas.microsoft.com/office/drawing/2014/main" id="{992996D6-C10E-42C1-8F7C-FC92F6797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866" y="3031065"/>
            <a:ext cx="3718455" cy="2438401"/>
          </a:xfrm>
          <a:prstGeom prst="rect">
            <a:avLst/>
          </a:prstGeom>
        </p:spPr>
      </p:pic>
    </p:spTree>
    <p:extLst>
      <p:ext uri="{BB962C8B-B14F-4D97-AF65-F5344CB8AC3E}">
        <p14:creationId xmlns:p14="http://schemas.microsoft.com/office/powerpoint/2010/main" val="30878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050DA-458A-4D6C-9AFA-1D44BA1A1199}"/>
              </a:ext>
            </a:extLst>
          </p:cNvPr>
          <p:cNvSpPr>
            <a:spLocks noGrp="1"/>
          </p:cNvSpPr>
          <p:nvPr>
            <p:ph idx="4294967295"/>
          </p:nvPr>
        </p:nvSpPr>
        <p:spPr>
          <a:xfrm>
            <a:off x="1152939" y="993706"/>
            <a:ext cx="9601200" cy="5075789"/>
          </a:xfrm>
        </p:spPr>
        <p:txBody>
          <a:bodyPr>
            <a:normAutofit lnSpcReduction="10000"/>
          </a:bodyPr>
          <a:lstStyle/>
          <a:p>
            <a:pPr algn="just"/>
            <a:r>
              <a:rPr lang="en-US" dirty="0">
                <a:latin typeface="Cambria" panose="02040503050406030204" pitchFamily="18" charset="0"/>
                <a:ea typeface="Cambria" panose="02040503050406030204" pitchFamily="18" charset="0"/>
              </a:rPr>
              <a:t>(4) An arbitration agreement is in writing if it is contained in—</a:t>
            </a:r>
          </a:p>
          <a:p>
            <a:pPr marL="0" indent="0" algn="just">
              <a:buNone/>
            </a:pPr>
            <a:r>
              <a:rPr lang="en-US" dirty="0">
                <a:latin typeface="Cambria" panose="02040503050406030204" pitchFamily="18" charset="0"/>
                <a:ea typeface="Cambria" panose="02040503050406030204" pitchFamily="18" charset="0"/>
              </a:rPr>
              <a:t>  (a) a document signed by the parties; </a:t>
            </a:r>
          </a:p>
          <a:p>
            <a:pPr marL="0" indent="0" algn="just">
              <a:buNone/>
            </a:pPr>
            <a:r>
              <a:rPr lang="en-US" dirty="0">
                <a:latin typeface="Cambria" panose="02040503050406030204" pitchFamily="18" charset="0"/>
                <a:ea typeface="Cambria" panose="02040503050406030204" pitchFamily="18" charset="0"/>
              </a:rPr>
              <a:t>  (b) an exchange of letters, telex, telegrams or other means of telecommunication  [including communication through electronic means] which provide a record of the agreement; or</a:t>
            </a:r>
          </a:p>
          <a:p>
            <a:pPr marL="0" indent="0" algn="just">
              <a:buNone/>
            </a:pPr>
            <a:r>
              <a:rPr lang="en-US" dirty="0">
                <a:latin typeface="Cambria" panose="02040503050406030204" pitchFamily="18" charset="0"/>
                <a:ea typeface="Cambria" panose="02040503050406030204" pitchFamily="18" charset="0"/>
              </a:rPr>
              <a:t>(c) an exchange of statements of claim and </a:t>
            </a:r>
            <a:r>
              <a:rPr lang="en-US" dirty="0" err="1">
                <a:latin typeface="Cambria" panose="02040503050406030204" pitchFamily="18" charset="0"/>
                <a:ea typeface="Cambria" panose="02040503050406030204" pitchFamily="18" charset="0"/>
              </a:rPr>
              <a:t>defence</a:t>
            </a:r>
            <a:r>
              <a:rPr lang="en-US" dirty="0">
                <a:latin typeface="Cambria" panose="02040503050406030204" pitchFamily="18" charset="0"/>
                <a:ea typeface="Cambria" panose="02040503050406030204" pitchFamily="18" charset="0"/>
              </a:rPr>
              <a:t> in which the existence of the agreement is alleged by one party and not denied by the other. </a:t>
            </a:r>
          </a:p>
          <a:p>
            <a:pPr marL="0" indent="0" algn="just">
              <a:buNone/>
            </a:pPr>
            <a:r>
              <a:rPr lang="en-US" dirty="0">
                <a:latin typeface="Cambria" panose="02040503050406030204" pitchFamily="18" charset="0"/>
                <a:ea typeface="Cambria" panose="02040503050406030204" pitchFamily="18" charset="0"/>
              </a:rPr>
              <a:t>(5) The reference in a contract to a document containing an arbitration clause constitutes an arbitration agreement if the contract is in writing and the reference is such as to make that arbitration clause part of the contract.</a:t>
            </a:r>
            <a:endParaRPr lang="en-IN" dirty="0">
              <a:latin typeface="Cambria" panose="02040503050406030204" pitchFamily="18" charset="0"/>
              <a:ea typeface="Cambria" panose="02040503050406030204" pitchFamily="18" charset="0"/>
            </a:endParaRPr>
          </a:p>
          <a:p>
            <a:pPr algn="just"/>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301337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195F-DECE-4647-801B-0F0E07C57F97}"/>
              </a:ext>
            </a:extLst>
          </p:cNvPr>
          <p:cNvSpPr>
            <a:spLocks noGrp="1"/>
          </p:cNvSpPr>
          <p:nvPr>
            <p:ph type="title"/>
          </p:nvPr>
        </p:nvSpPr>
        <p:spPr/>
        <p:txBody>
          <a:bodyPr>
            <a:normAutofit fontScale="90000"/>
          </a:bodyPr>
          <a:lstStyle/>
          <a:p>
            <a:r>
              <a:rPr lang="en-US" dirty="0"/>
              <a:t>Cox and Kings Ltd V/s Sap India Pvt. Ltd </a:t>
            </a:r>
            <a:br>
              <a:rPr lang="en-US" dirty="0"/>
            </a:br>
            <a:r>
              <a:rPr lang="en-US" dirty="0"/>
              <a:t>[2024 (4) SCC 1]</a:t>
            </a:r>
            <a:endParaRPr lang="en-IN" dirty="0"/>
          </a:p>
        </p:txBody>
      </p:sp>
      <p:sp>
        <p:nvSpPr>
          <p:cNvPr id="3" name="Content Placeholder 2">
            <a:extLst>
              <a:ext uri="{FF2B5EF4-FFF2-40B4-BE49-F238E27FC236}">
                <a16:creationId xmlns:a16="http://schemas.microsoft.com/office/drawing/2014/main" id="{6B828576-F1B2-40B3-8099-7A17165F2442}"/>
              </a:ext>
            </a:extLst>
          </p:cNvPr>
          <p:cNvSpPr>
            <a:spLocks noGrp="1"/>
          </p:cNvSpPr>
          <p:nvPr>
            <p:ph idx="1"/>
          </p:nvPr>
        </p:nvSpPr>
        <p:spPr>
          <a:xfrm>
            <a:off x="834887" y="2451653"/>
            <a:ext cx="10641496" cy="3882886"/>
          </a:xfrm>
        </p:spPr>
        <p:txBody>
          <a:bodyPr>
            <a:normAutofit fontScale="92500"/>
          </a:bodyPr>
          <a:lstStyle/>
          <a:p>
            <a:pPr algn="just"/>
            <a:r>
              <a:rPr lang="en-US" sz="2600" dirty="0">
                <a:latin typeface="Cambria" panose="02040503050406030204" pitchFamily="18" charset="0"/>
                <a:ea typeface="Cambria" panose="02040503050406030204" pitchFamily="18" charset="0"/>
              </a:rPr>
              <a:t>Five Judges of this Court are called upon to determine the validity of the “Group of Companies” doctrine in the jurisprudence of Indian </a:t>
            </a:r>
            <a:r>
              <a:rPr lang="en-US" sz="2600" dirty="0" err="1">
                <a:latin typeface="Cambria" panose="02040503050406030204" pitchFamily="18" charset="0"/>
                <a:ea typeface="Cambria" panose="02040503050406030204" pitchFamily="18" charset="0"/>
              </a:rPr>
              <a:t>Arbirtation</a:t>
            </a:r>
            <a:r>
              <a:rPr lang="en-US" sz="2600" dirty="0">
                <a:latin typeface="Cambria" panose="02040503050406030204" pitchFamily="18" charset="0"/>
                <a:ea typeface="Cambria" panose="02040503050406030204" pitchFamily="18" charset="0"/>
              </a:rPr>
              <a:t> </a:t>
            </a:r>
          </a:p>
          <a:p>
            <a:pPr algn="just"/>
            <a:r>
              <a:rPr lang="en-US" sz="2600" dirty="0">
                <a:latin typeface="Cambria" panose="02040503050406030204" pitchFamily="18" charset="0"/>
                <a:ea typeface="Cambria" panose="02040503050406030204" pitchFamily="18" charset="0"/>
              </a:rPr>
              <a:t>Conclusions. </a:t>
            </a:r>
          </a:p>
          <a:p>
            <a:pPr marL="0" indent="0" algn="just">
              <a:buNone/>
            </a:pPr>
            <a:r>
              <a:rPr lang="en-US" sz="2600" dirty="0">
                <a:latin typeface="Cambria" panose="02040503050406030204" pitchFamily="18" charset="0"/>
                <a:ea typeface="Cambria" panose="02040503050406030204" pitchFamily="18" charset="0"/>
              </a:rPr>
              <a:t> a. The definition of “parties” under Section 2(1)(h) read with Section 7 of the Arbitration Act includes both the signatory as well as non-signatory parties;</a:t>
            </a:r>
          </a:p>
          <a:p>
            <a:pPr marL="0" indent="0" algn="just">
              <a:buNone/>
            </a:pPr>
            <a:r>
              <a:rPr lang="en-US" sz="2600" dirty="0">
                <a:latin typeface="Cambria" panose="02040503050406030204" pitchFamily="18" charset="0"/>
                <a:ea typeface="Cambria" panose="02040503050406030204" pitchFamily="18" charset="0"/>
              </a:rPr>
              <a:t>  b. Conduct of the non-signatory parties could be an indicator of their consent to be bound by the arbitration agreement; </a:t>
            </a:r>
          </a:p>
          <a:p>
            <a:pPr marL="0" indent="0" algn="just">
              <a:buNone/>
            </a:pPr>
            <a:r>
              <a:rPr lang="en-US"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4182762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2DDD31-9617-4999-B91E-9C428024F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91" y="689113"/>
            <a:ext cx="10482470" cy="5406887"/>
          </a:xfrm>
          <a:prstGeom prst="rect">
            <a:avLst/>
          </a:prstGeom>
        </p:spPr>
      </p:pic>
    </p:spTree>
    <p:extLst>
      <p:ext uri="{BB962C8B-B14F-4D97-AF65-F5344CB8AC3E}">
        <p14:creationId xmlns:p14="http://schemas.microsoft.com/office/powerpoint/2010/main" val="22197794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6BA90-5BA5-429D-BC54-F30393E72CC4}"/>
              </a:ext>
            </a:extLst>
          </p:cNvPr>
          <p:cNvSpPr>
            <a:spLocks noGrp="1"/>
          </p:cNvSpPr>
          <p:nvPr>
            <p:ph idx="4294967295"/>
          </p:nvPr>
        </p:nvSpPr>
        <p:spPr>
          <a:xfrm>
            <a:off x="795131" y="874437"/>
            <a:ext cx="10376452" cy="5420346"/>
          </a:xfrm>
        </p:spPr>
        <p:txBody>
          <a:bodyPr>
            <a:normAutofit fontScale="92500" lnSpcReduction="10000"/>
          </a:bodyPr>
          <a:lstStyle/>
          <a:p>
            <a:pPr algn="just"/>
            <a:r>
              <a:rPr lang="en-US" sz="2400" dirty="0">
                <a:latin typeface="Cambria" panose="02040503050406030204" pitchFamily="18" charset="0"/>
                <a:ea typeface="Cambria" panose="02040503050406030204" pitchFamily="18" charset="0"/>
              </a:rPr>
              <a:t>h. To apply the group of companies doctrine, the courts or tribunals, as the case may be, have to consider all the cumulative factors laid down in Discovery Enterprises (supra). :</a:t>
            </a:r>
          </a:p>
          <a:p>
            <a:pPr marL="0" indent="0" algn="just">
              <a:buNone/>
            </a:pP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 The mutual intent of the parties</a:t>
            </a:r>
          </a:p>
          <a:p>
            <a:pPr marL="0" indent="0" algn="just">
              <a:buNone/>
            </a:pPr>
            <a:r>
              <a:rPr lang="en-US" sz="2000" dirty="0">
                <a:latin typeface="Cambria" panose="02040503050406030204" pitchFamily="18" charset="0"/>
                <a:ea typeface="Cambria" panose="02040503050406030204" pitchFamily="18" charset="0"/>
              </a:rPr>
              <a:t>	ii The relationship of a non- signatory to a party which is a signatory to the agreement</a:t>
            </a:r>
          </a:p>
          <a:p>
            <a:pPr marL="0" indent="0" algn="just">
              <a:buNone/>
            </a:pPr>
            <a:r>
              <a:rPr lang="en-US" sz="2000" dirty="0">
                <a:latin typeface="Cambria" panose="02040503050406030204" pitchFamily="18" charset="0"/>
                <a:ea typeface="Cambria" panose="02040503050406030204" pitchFamily="18" charset="0"/>
              </a:rPr>
              <a:t>	iii The commonality of the subject matter</a:t>
            </a:r>
          </a:p>
          <a:p>
            <a:pPr marL="0" indent="0" algn="just">
              <a:buNone/>
            </a:pPr>
            <a:r>
              <a:rPr lang="en-US" sz="2000" dirty="0">
                <a:latin typeface="Cambria" panose="02040503050406030204" pitchFamily="18" charset="0"/>
                <a:ea typeface="Cambria" panose="02040503050406030204" pitchFamily="18" charset="0"/>
              </a:rPr>
              <a:t>	iv The composite nature of the transactions ; and</a:t>
            </a:r>
          </a:p>
          <a:p>
            <a:pPr marL="0" indent="0" algn="just">
              <a:buNone/>
            </a:pPr>
            <a:r>
              <a:rPr lang="en-US" sz="2000" dirty="0">
                <a:latin typeface="Cambria" panose="02040503050406030204" pitchFamily="18" charset="0"/>
                <a:ea typeface="Cambria" panose="02040503050406030204" pitchFamily="18" charset="0"/>
              </a:rPr>
              <a:t>	v The performance of the contract </a:t>
            </a:r>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l. At the referral stage, the referral court should leave it for the arbitral tribunal to decide whether the non-signatory is bound by the arbitration agreement; and</a:t>
            </a:r>
          </a:p>
          <a:p>
            <a:pPr algn="just"/>
            <a:r>
              <a:rPr lang="en-US" dirty="0">
                <a:latin typeface="Cambria" panose="02040503050406030204" pitchFamily="18" charset="0"/>
                <a:ea typeface="Cambria" panose="02040503050406030204" pitchFamily="18" charset="0"/>
              </a:rPr>
              <a:t> m. In the course of this judgment, any authoritative determination given by this Court pertaining to the group of companies doctrine should not be interpreted to exclude the application of other doctrines and principles for binding non-signatories to the arbitration agreement</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8941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FE6F-928F-4FAA-90B9-402CECDC1F6C}"/>
              </a:ext>
            </a:extLst>
          </p:cNvPr>
          <p:cNvSpPr>
            <a:spLocks noGrp="1"/>
          </p:cNvSpPr>
          <p:nvPr>
            <p:ph type="title"/>
          </p:nvPr>
        </p:nvSpPr>
        <p:spPr/>
        <p:txBody>
          <a:bodyPr>
            <a:normAutofit fontScale="90000"/>
          </a:bodyPr>
          <a:lstStyle/>
          <a:p>
            <a:r>
              <a:rPr lang="en-US" dirty="0"/>
              <a:t>Booz Allen and Hamilton Inc vs SBI home Finance Ltd and </a:t>
            </a:r>
            <a:r>
              <a:rPr lang="en-US" dirty="0" err="1"/>
              <a:t>Ors</a:t>
            </a:r>
            <a:r>
              <a:rPr lang="en-US" dirty="0"/>
              <a:t> (AIR 2011 SC 2507)</a:t>
            </a:r>
            <a:endParaRPr lang="en-IN" dirty="0"/>
          </a:p>
        </p:txBody>
      </p:sp>
      <p:sp>
        <p:nvSpPr>
          <p:cNvPr id="3" name="Content Placeholder 2">
            <a:extLst>
              <a:ext uri="{FF2B5EF4-FFF2-40B4-BE49-F238E27FC236}">
                <a16:creationId xmlns:a16="http://schemas.microsoft.com/office/drawing/2014/main" id="{64A56734-C765-42C1-AE5C-9CA9977E9218}"/>
              </a:ext>
            </a:extLst>
          </p:cNvPr>
          <p:cNvSpPr>
            <a:spLocks noGrp="1"/>
          </p:cNvSpPr>
          <p:nvPr>
            <p:ph idx="1"/>
          </p:nvPr>
        </p:nvSpPr>
        <p:spPr>
          <a:xfrm>
            <a:off x="1295401" y="2464166"/>
            <a:ext cx="9601196" cy="3910130"/>
          </a:xfrm>
        </p:spPr>
        <p:txBody>
          <a:bodyPr>
            <a:noAutofit/>
          </a:bodyPr>
          <a:lstStyle/>
          <a:p>
            <a:pPr algn="just"/>
            <a:r>
              <a:rPr lang="en-US" sz="2800" b="1" i="0" u="sng" dirty="0">
                <a:solidFill>
                  <a:srgbClr val="222222"/>
                </a:solidFill>
                <a:effectLst/>
                <a:latin typeface="Calibri" panose="020F0502020204030204" pitchFamily="34" charset="0"/>
                <a:cs typeface="Calibri" panose="020F0502020204030204" pitchFamily="34" charset="0"/>
              </a:rPr>
              <a:t>Issue :</a:t>
            </a:r>
            <a:r>
              <a:rPr lang="en-US" sz="2800" b="0" i="0" dirty="0">
                <a:solidFill>
                  <a:srgbClr val="222222"/>
                </a:solidFill>
                <a:effectLst/>
                <a:latin typeface="Calibri" panose="020F0502020204030204" pitchFamily="34" charset="0"/>
                <a:cs typeface="Calibri" panose="020F0502020204030204" pitchFamily="34" charset="0"/>
              </a:rPr>
              <a:t> Suit for enforcement of mortgage by sale - Is enforcement of right in rem? Is reference to Arbitration tenable</a:t>
            </a:r>
          </a:p>
          <a:p>
            <a:pPr algn="just"/>
            <a:r>
              <a:rPr lang="en-US" sz="2800" b="1" i="0" u="sng" dirty="0">
                <a:solidFill>
                  <a:srgbClr val="222222"/>
                </a:solidFill>
                <a:effectLst/>
                <a:latin typeface="Calibri" panose="020F0502020204030204" pitchFamily="34" charset="0"/>
                <a:cs typeface="Calibri" panose="020F0502020204030204" pitchFamily="34" charset="0"/>
              </a:rPr>
              <a:t>Decision:</a:t>
            </a:r>
            <a:r>
              <a:rPr lang="en-US" sz="2800" b="0" i="0" dirty="0">
                <a:solidFill>
                  <a:srgbClr val="222222"/>
                </a:solidFill>
                <a:effectLst/>
                <a:latin typeface="Calibri" panose="020F0502020204030204" pitchFamily="34" charset="0"/>
                <a:cs typeface="Calibri" panose="020F0502020204030204" pitchFamily="34" charset="0"/>
              </a:rPr>
              <a:t>-Enumerated some of the non-arbitrable disputes and held that such action would be an action in rem and not in </a:t>
            </a:r>
            <a:r>
              <a:rPr lang="en-US" sz="2800" b="0" i="0" dirty="0" err="1">
                <a:solidFill>
                  <a:srgbClr val="222222"/>
                </a:solidFill>
                <a:effectLst/>
                <a:latin typeface="Calibri" panose="020F0502020204030204" pitchFamily="34" charset="0"/>
                <a:cs typeface="Calibri" panose="020F0502020204030204" pitchFamily="34" charset="0"/>
              </a:rPr>
              <a:t>personam</a:t>
            </a:r>
            <a:r>
              <a:rPr lang="en-US" sz="2800" b="0" i="0" dirty="0">
                <a:solidFill>
                  <a:srgbClr val="222222"/>
                </a:solidFill>
                <a:effectLst/>
                <a:latin typeface="Calibri" panose="020F0502020204030204" pitchFamily="34" charset="0"/>
                <a:cs typeface="Calibri" panose="020F0502020204030204" pitchFamily="34" charset="0"/>
              </a:rPr>
              <a:t> and hence reference to Arbitration not tenable. </a:t>
            </a:r>
            <a:endParaRPr lang="en-I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2760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AB5E08-954B-4505-B548-4DC3EC4592CC}"/>
              </a:ext>
            </a:extLst>
          </p:cNvPr>
          <p:cNvSpPr txBox="1"/>
          <p:nvPr/>
        </p:nvSpPr>
        <p:spPr>
          <a:xfrm>
            <a:off x="1046922" y="797510"/>
            <a:ext cx="9581322" cy="4832092"/>
          </a:xfrm>
          <a:prstGeom prst="rect">
            <a:avLst/>
          </a:prstGeom>
          <a:noFill/>
        </p:spPr>
        <p:txBody>
          <a:bodyPr wrap="square">
            <a:spAutoFit/>
          </a:bodyPr>
          <a:lstStyle/>
          <a:p>
            <a:pPr algn="just"/>
            <a:r>
              <a:rPr lang="en-US" sz="2800" b="0" i="0" dirty="0">
                <a:solidFill>
                  <a:srgbClr val="222222"/>
                </a:solidFill>
                <a:effectLst/>
                <a:latin typeface="Calibri" panose="020F0502020204030204" pitchFamily="34" charset="0"/>
                <a:cs typeface="Calibri" panose="020F0502020204030204" pitchFamily="34" charset="0"/>
              </a:rPr>
              <a:t>The well-recognized examples of non-arbitrable disputes are</a:t>
            </a:r>
          </a:p>
          <a:p>
            <a:pPr marL="0" indent="0" algn="just">
              <a:buNone/>
            </a:pPr>
            <a:r>
              <a:rPr lang="en-US" sz="2800" b="0" i="0" dirty="0">
                <a:solidFill>
                  <a:srgbClr val="222222"/>
                </a:solidFill>
                <a:effectLst/>
                <a:latin typeface="Calibri" panose="020F0502020204030204" pitchFamily="34" charset="0"/>
                <a:cs typeface="Calibri" panose="020F0502020204030204" pitchFamily="34" charset="0"/>
              </a:rPr>
              <a:t>(1) Disputes relating to rights and liabilities which give rise to or arise out of criminal offenses.</a:t>
            </a:r>
          </a:p>
          <a:p>
            <a:pPr marL="0" indent="0" algn="just">
              <a:buNone/>
            </a:pPr>
            <a:r>
              <a:rPr lang="en-US" sz="2800" dirty="0">
                <a:solidFill>
                  <a:srgbClr val="222222"/>
                </a:solidFill>
                <a:latin typeface="Calibri" panose="020F0502020204030204" pitchFamily="34" charset="0"/>
                <a:cs typeface="Calibri" panose="020F0502020204030204" pitchFamily="34" charset="0"/>
              </a:rPr>
              <a:t> </a:t>
            </a:r>
            <a:r>
              <a:rPr lang="en-US" sz="2800" b="0" i="0" dirty="0">
                <a:solidFill>
                  <a:srgbClr val="222222"/>
                </a:solidFill>
                <a:effectLst/>
                <a:latin typeface="Calibri" panose="020F0502020204030204" pitchFamily="34" charset="0"/>
                <a:cs typeface="Calibri" panose="020F0502020204030204" pitchFamily="34" charset="0"/>
              </a:rPr>
              <a:t>(ii) Matrimonial disputes relating to divorce, judicial separation, restitution of conjugal rights. child custody:</a:t>
            </a:r>
          </a:p>
          <a:p>
            <a:pPr marL="0" indent="0" algn="just">
              <a:buNone/>
            </a:pPr>
            <a:r>
              <a:rPr lang="en-US" sz="2800" dirty="0">
                <a:solidFill>
                  <a:srgbClr val="222222"/>
                </a:solidFill>
                <a:latin typeface="Calibri" panose="020F0502020204030204" pitchFamily="34" charset="0"/>
                <a:cs typeface="Calibri" panose="020F0502020204030204" pitchFamily="34" charset="0"/>
              </a:rPr>
              <a:t> </a:t>
            </a:r>
            <a:r>
              <a:rPr lang="en-US" sz="2800" b="0" i="0" dirty="0">
                <a:solidFill>
                  <a:srgbClr val="222222"/>
                </a:solidFill>
                <a:effectLst/>
                <a:latin typeface="Calibri" panose="020F0502020204030204" pitchFamily="34" charset="0"/>
                <a:cs typeface="Calibri" panose="020F0502020204030204" pitchFamily="34" charset="0"/>
              </a:rPr>
              <a:t>(iii) Testamentary matters (grant of probate, letters of administration, and succession certificate). and</a:t>
            </a:r>
          </a:p>
          <a:p>
            <a:pPr marL="0" indent="0" algn="just">
              <a:buNone/>
            </a:pPr>
            <a:r>
              <a:rPr lang="en-US" sz="2800" dirty="0">
                <a:solidFill>
                  <a:srgbClr val="222222"/>
                </a:solidFill>
                <a:latin typeface="Calibri" panose="020F0502020204030204" pitchFamily="34" charset="0"/>
                <a:cs typeface="Calibri" panose="020F0502020204030204" pitchFamily="34" charset="0"/>
              </a:rPr>
              <a:t> </a:t>
            </a:r>
            <a:r>
              <a:rPr lang="en-US" sz="2800" b="0" i="0" dirty="0">
                <a:solidFill>
                  <a:srgbClr val="222222"/>
                </a:solidFill>
                <a:effectLst/>
                <a:latin typeface="Calibri" panose="020F0502020204030204" pitchFamily="34" charset="0"/>
                <a:cs typeface="Calibri" panose="020F0502020204030204" pitchFamily="34" charset="0"/>
              </a:rPr>
              <a:t>(iv) Eviction or tenancy matters governed by special statutes where the tenant enjoys statutory protection against eviction and only the specified Courts are conferred jurisdiction to grant eviction or decide the disputes.</a:t>
            </a:r>
          </a:p>
        </p:txBody>
      </p:sp>
    </p:spTree>
    <p:extLst>
      <p:ext uri="{BB962C8B-B14F-4D97-AF65-F5344CB8AC3E}">
        <p14:creationId xmlns:p14="http://schemas.microsoft.com/office/powerpoint/2010/main" val="51518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28F7-D589-432E-9FAC-06F71117C532}"/>
              </a:ext>
            </a:extLst>
          </p:cNvPr>
          <p:cNvSpPr>
            <a:spLocks noGrp="1"/>
          </p:cNvSpPr>
          <p:nvPr>
            <p:ph type="title"/>
          </p:nvPr>
        </p:nvSpPr>
        <p:spPr/>
        <p:txBody>
          <a:bodyPr>
            <a:normAutofit fontScale="90000"/>
          </a:bodyPr>
          <a:lstStyle/>
          <a:p>
            <a:r>
              <a:rPr lang="en-US" dirty="0"/>
              <a:t>A. </a:t>
            </a:r>
            <a:r>
              <a:rPr lang="en-US" dirty="0" err="1"/>
              <a:t>Ayyasamy</a:t>
            </a:r>
            <a:r>
              <a:rPr lang="en-US" dirty="0"/>
              <a:t>  V/s A. </a:t>
            </a:r>
            <a:r>
              <a:rPr lang="en-US" dirty="0" err="1"/>
              <a:t>Paramasivam</a:t>
            </a:r>
            <a:r>
              <a:rPr lang="en-US" dirty="0"/>
              <a:t> and </a:t>
            </a:r>
            <a:r>
              <a:rPr lang="en-US" dirty="0" err="1"/>
              <a:t>Ors</a:t>
            </a:r>
            <a:r>
              <a:rPr lang="en-US" dirty="0"/>
              <a:t> </a:t>
            </a:r>
            <a:br>
              <a:rPr lang="en-US" dirty="0"/>
            </a:br>
            <a:r>
              <a:rPr lang="en-US" dirty="0"/>
              <a:t>(AIR 2016 SC 4675)</a:t>
            </a:r>
            <a:endParaRPr lang="en-IN" dirty="0"/>
          </a:p>
        </p:txBody>
      </p:sp>
      <p:sp>
        <p:nvSpPr>
          <p:cNvPr id="3" name="Content Placeholder 2">
            <a:extLst>
              <a:ext uri="{FF2B5EF4-FFF2-40B4-BE49-F238E27FC236}">
                <a16:creationId xmlns:a16="http://schemas.microsoft.com/office/drawing/2014/main" id="{202E60E6-B832-4D39-BE5E-41EFEA4EC225}"/>
              </a:ext>
            </a:extLst>
          </p:cNvPr>
          <p:cNvSpPr>
            <a:spLocks noGrp="1"/>
          </p:cNvSpPr>
          <p:nvPr>
            <p:ph idx="1"/>
          </p:nvPr>
        </p:nvSpPr>
        <p:spPr>
          <a:xfrm>
            <a:off x="1099930" y="2556932"/>
            <a:ext cx="10190922" cy="3419798"/>
          </a:xfrm>
        </p:spPr>
        <p:txBody>
          <a:bodyPr>
            <a:normAutofit/>
          </a:bodyPr>
          <a:lstStyle/>
          <a:p>
            <a:pPr algn="just"/>
            <a:r>
              <a:rPr lang="en-US" b="1" i="0" u="sng" dirty="0">
                <a:solidFill>
                  <a:srgbClr val="222222"/>
                </a:solidFill>
                <a:effectLst/>
                <a:latin typeface="Calibri" panose="020F0502020204030204" pitchFamily="34" charset="0"/>
                <a:cs typeface="Calibri" panose="020F0502020204030204" pitchFamily="34" charset="0"/>
              </a:rPr>
              <a:t>Issue:</a:t>
            </a:r>
            <a:r>
              <a:rPr lang="en-US" b="0" i="0" dirty="0">
                <a:solidFill>
                  <a:srgbClr val="222222"/>
                </a:solidFill>
                <a:effectLst/>
                <a:latin typeface="Calibri" panose="020F0502020204030204" pitchFamily="34" charset="0"/>
                <a:cs typeface="Calibri" panose="020F0502020204030204" pitchFamily="34" charset="0"/>
              </a:rPr>
              <a:t>- Is reference to Arbitration not tenable due to allegation of fraud?</a:t>
            </a:r>
          </a:p>
          <a:p>
            <a:pPr algn="just"/>
            <a:r>
              <a:rPr lang="en-US" b="1" i="0" u="sng" dirty="0">
                <a:solidFill>
                  <a:srgbClr val="222222"/>
                </a:solidFill>
                <a:effectLst/>
                <a:latin typeface="Calibri" panose="020F0502020204030204" pitchFamily="34" charset="0"/>
                <a:cs typeface="Calibri" panose="020F0502020204030204" pitchFamily="34" charset="0"/>
              </a:rPr>
              <a:t>Decision:</a:t>
            </a:r>
          </a:p>
          <a:p>
            <a:pPr marL="0" indent="0" algn="just">
              <a:buNone/>
            </a:pPr>
            <a:r>
              <a:rPr lang="en-US" b="0" i="0" dirty="0">
                <a:solidFill>
                  <a:srgbClr val="222222"/>
                </a:solidFill>
                <a:effectLst/>
                <a:latin typeface="Calibri" panose="020F0502020204030204" pitchFamily="34" charset="0"/>
                <a:cs typeface="Calibri" panose="020F0502020204030204" pitchFamily="34" charset="0"/>
              </a:rPr>
              <a:t>Where there are serious allegations of fraud, they are to be treated as non-arbitrable and it is only the civil Court that should decide such matters. However, where there are allegations of fraud simpliciter and such allegations are merely alleged, we are of the opinion it may not be necessary to nullify the effect of the Arbitration agreement between the parties as such issued bully be determined by the Arbitral Tribunal</a:t>
            </a:r>
          </a:p>
          <a:p>
            <a:pPr algn="just"/>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938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6AB3-A721-47DE-945F-CDC71793B925}"/>
              </a:ext>
            </a:extLst>
          </p:cNvPr>
          <p:cNvSpPr>
            <a:spLocks noGrp="1"/>
          </p:cNvSpPr>
          <p:nvPr>
            <p:ph type="title"/>
          </p:nvPr>
        </p:nvSpPr>
        <p:spPr>
          <a:xfrm>
            <a:off x="394254" y="1101402"/>
            <a:ext cx="3833189" cy="1303867"/>
          </a:xfrm>
        </p:spPr>
        <p:txBody>
          <a:bodyPr/>
          <a:lstStyle/>
          <a:p>
            <a:r>
              <a:rPr lang="en-US" dirty="0"/>
              <a:t>Section 9</a:t>
            </a:r>
            <a:endParaRPr lang="en-IN" dirty="0"/>
          </a:p>
        </p:txBody>
      </p:sp>
      <p:sp>
        <p:nvSpPr>
          <p:cNvPr id="3" name="Content Placeholder 2">
            <a:extLst>
              <a:ext uri="{FF2B5EF4-FFF2-40B4-BE49-F238E27FC236}">
                <a16:creationId xmlns:a16="http://schemas.microsoft.com/office/drawing/2014/main" id="{000DBAB5-5514-44A7-835D-899AFCA9D04A}"/>
              </a:ext>
            </a:extLst>
          </p:cNvPr>
          <p:cNvSpPr>
            <a:spLocks noGrp="1"/>
          </p:cNvSpPr>
          <p:nvPr>
            <p:ph idx="1"/>
          </p:nvPr>
        </p:nvSpPr>
        <p:spPr>
          <a:xfrm>
            <a:off x="954157" y="2053348"/>
            <a:ext cx="10429459" cy="3923381"/>
          </a:xfrm>
        </p:spPr>
        <p:txBody>
          <a:bodyPr>
            <a:normAutofit fontScale="92500" lnSpcReduction="20000"/>
          </a:bodyPr>
          <a:lstStyle/>
          <a:p>
            <a:pPr algn="just"/>
            <a:r>
              <a:rPr lang="en-US" b="1" u="sng" dirty="0">
                <a:latin typeface="Cambria" panose="02040503050406030204" pitchFamily="18" charset="0"/>
                <a:ea typeface="Cambria" panose="02040503050406030204" pitchFamily="18" charset="0"/>
              </a:rPr>
              <a:t>Interim measures, etc., by Court.—</a:t>
            </a:r>
          </a:p>
          <a:p>
            <a:pPr marL="0" indent="0" algn="just">
              <a:buNone/>
            </a:pPr>
            <a:r>
              <a:rPr lang="en-US" dirty="0">
                <a:latin typeface="Cambria" panose="02040503050406030204" pitchFamily="18" charset="0"/>
                <a:ea typeface="Cambria" panose="02040503050406030204" pitchFamily="18" charset="0"/>
              </a:rPr>
              <a:t> 1)A party may, before or during arbitral proceedings or at any time after the making of the arbitral award but before it is enforced in accordance with section 36, apply to a court— </a:t>
            </a:r>
          </a:p>
          <a:p>
            <a:pPr marL="0" indent="0" algn="just">
              <a:buNone/>
            </a:pP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for the appointment of a guardian for a minor or person of unsound mind for the purposes of arbitral proceedings; or </a:t>
            </a:r>
          </a:p>
          <a:p>
            <a:pPr marL="0" indent="0" algn="just">
              <a:buNone/>
            </a:pPr>
            <a:r>
              <a:rPr lang="en-US" dirty="0">
                <a:latin typeface="Cambria" panose="02040503050406030204" pitchFamily="18" charset="0"/>
                <a:ea typeface="Cambria" panose="02040503050406030204" pitchFamily="18" charset="0"/>
              </a:rPr>
              <a:t> (ii) for an interim measure of protection in respect of any of the following matters, namely:—  </a:t>
            </a:r>
          </a:p>
          <a:p>
            <a:pPr marL="0" indent="0" algn="just">
              <a:buNone/>
            </a:pPr>
            <a:r>
              <a:rPr lang="en-US" dirty="0">
                <a:latin typeface="Cambria" panose="02040503050406030204" pitchFamily="18" charset="0"/>
                <a:ea typeface="Cambria" panose="02040503050406030204" pitchFamily="18" charset="0"/>
              </a:rPr>
              <a:t> (a) the preservation, interim custody or sale of any goods which are the subject-matter of the arbitration agreement;</a:t>
            </a:r>
          </a:p>
          <a:p>
            <a:pPr marL="0" indent="0" algn="just">
              <a:buNone/>
            </a:pPr>
            <a:r>
              <a:rPr lang="en-US" dirty="0">
                <a:latin typeface="Cambria" panose="02040503050406030204" pitchFamily="18" charset="0"/>
                <a:ea typeface="Cambria" panose="02040503050406030204" pitchFamily="18" charset="0"/>
              </a:rPr>
              <a:t> (b) securing the amount in dispute in the arbitration;</a:t>
            </a:r>
            <a:endParaRPr lang="en-IN"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1BC74A2-D5E6-4B58-AE08-4AEA45229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670" y="758225"/>
            <a:ext cx="4470946" cy="1638300"/>
          </a:xfrm>
          <a:prstGeom prst="rect">
            <a:avLst/>
          </a:prstGeom>
        </p:spPr>
      </p:pic>
    </p:spTree>
    <p:extLst>
      <p:ext uri="{BB962C8B-B14F-4D97-AF65-F5344CB8AC3E}">
        <p14:creationId xmlns:p14="http://schemas.microsoft.com/office/powerpoint/2010/main" val="3417641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06F9B-9817-4C6E-98F7-ADB153873C39}"/>
              </a:ext>
            </a:extLst>
          </p:cNvPr>
          <p:cNvSpPr>
            <a:spLocks noGrp="1"/>
          </p:cNvSpPr>
          <p:nvPr>
            <p:ph idx="4294967295"/>
          </p:nvPr>
        </p:nvSpPr>
        <p:spPr>
          <a:xfrm>
            <a:off x="1073427" y="993707"/>
            <a:ext cx="9601200" cy="4691476"/>
          </a:xfrm>
        </p:spPr>
        <p:txBody>
          <a:bodyPr>
            <a:normAutofit lnSpcReduction="10000"/>
          </a:bodyPr>
          <a:lstStyle/>
          <a:p>
            <a:pPr marL="0" indent="0" algn="just">
              <a:buNone/>
            </a:pPr>
            <a:r>
              <a:rPr lang="en-US" dirty="0">
                <a:latin typeface="Cambria" panose="02040503050406030204" pitchFamily="18" charset="0"/>
                <a:ea typeface="Cambria" panose="02040503050406030204" pitchFamily="18" charset="0"/>
              </a:rPr>
              <a:t> (c) the detention, preservation or inspection of any property or thing which is the subject matter of the dispute in arbitration, or as to which any question may arise therein and </a:t>
            </a:r>
            <a:r>
              <a:rPr lang="en-US" dirty="0" err="1">
                <a:latin typeface="Cambria" panose="02040503050406030204" pitchFamily="18" charset="0"/>
                <a:ea typeface="Cambria" panose="02040503050406030204" pitchFamily="18" charset="0"/>
              </a:rPr>
              <a:t>authorising</a:t>
            </a:r>
            <a:r>
              <a:rPr lang="en-US" dirty="0">
                <a:latin typeface="Cambria" panose="02040503050406030204" pitchFamily="18" charset="0"/>
                <a:ea typeface="Cambria" panose="02040503050406030204" pitchFamily="18" charset="0"/>
              </a:rPr>
              <a:t> for any of the aforesaid purposes any person to enter upon any land or building in the possession of any party, or </a:t>
            </a:r>
            <a:r>
              <a:rPr lang="en-US" dirty="0" err="1">
                <a:latin typeface="Cambria" panose="02040503050406030204" pitchFamily="18" charset="0"/>
                <a:ea typeface="Cambria" panose="02040503050406030204" pitchFamily="18" charset="0"/>
              </a:rPr>
              <a:t>authorising</a:t>
            </a:r>
            <a:r>
              <a:rPr lang="en-US" dirty="0">
                <a:latin typeface="Cambria" panose="02040503050406030204" pitchFamily="18" charset="0"/>
                <a:ea typeface="Cambria" panose="02040503050406030204" pitchFamily="18" charset="0"/>
              </a:rPr>
              <a:t> any samples to be taken or any observation to be made, or experiment to be tried, which may be necessary or expedient for the purpose of obtaining full information or evidence; </a:t>
            </a:r>
          </a:p>
          <a:p>
            <a:pPr marL="0" indent="0" algn="just">
              <a:buNone/>
            </a:pPr>
            <a:r>
              <a:rPr lang="en-US" dirty="0">
                <a:latin typeface="Cambria" panose="02040503050406030204" pitchFamily="18" charset="0"/>
                <a:ea typeface="Cambria" panose="02040503050406030204" pitchFamily="18" charset="0"/>
              </a:rPr>
              <a:t>(d) interim injunction or the appointment of a receiver;</a:t>
            </a:r>
          </a:p>
          <a:p>
            <a:pPr marL="0" indent="0" algn="just">
              <a:buNone/>
            </a:pPr>
            <a:r>
              <a:rPr lang="en-US" dirty="0">
                <a:latin typeface="Cambria" panose="02040503050406030204" pitchFamily="18" charset="0"/>
                <a:ea typeface="Cambria" panose="02040503050406030204" pitchFamily="18" charset="0"/>
              </a:rPr>
              <a:t> (e) such other interim measure of protection as may appear to the Court to be just and convenient, and the Court shall have the same power for making orders as it has for the purpose of, and in relation to, any proceedings before it.</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6331687"/>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5BDA2-B69A-408E-B932-740464CED287}"/>
              </a:ext>
            </a:extLst>
          </p:cNvPr>
          <p:cNvSpPr>
            <a:spLocks noGrp="1"/>
          </p:cNvSpPr>
          <p:nvPr>
            <p:ph idx="4294967295"/>
          </p:nvPr>
        </p:nvSpPr>
        <p:spPr>
          <a:xfrm>
            <a:off x="1152939" y="993706"/>
            <a:ext cx="9601200" cy="4519198"/>
          </a:xfrm>
        </p:spPr>
        <p:txBody>
          <a:bodyPr/>
          <a:lstStyle/>
          <a:p>
            <a:pPr marL="0" indent="0" algn="just">
              <a:buNone/>
            </a:pPr>
            <a:r>
              <a:rPr lang="en-US" dirty="0">
                <a:latin typeface="Cambria" panose="02040503050406030204" pitchFamily="18" charset="0"/>
                <a:ea typeface="Cambria" panose="02040503050406030204" pitchFamily="18" charset="0"/>
              </a:rPr>
              <a:t>(2) Where, before the commencement of the arbitral proceedings, a Court passes an order for any interim measure of protection under sub-section (1), the arbitral proceedings shall be commenced within a period of ninety days from the date of such order or within such further time as the Court may determine. </a:t>
            </a:r>
          </a:p>
          <a:p>
            <a:pPr marL="0" indent="0" algn="just">
              <a:buNone/>
            </a:pPr>
            <a:r>
              <a:rPr lang="en-US" dirty="0">
                <a:latin typeface="Cambria" panose="02040503050406030204" pitchFamily="18" charset="0"/>
                <a:ea typeface="Cambria" panose="02040503050406030204" pitchFamily="18" charset="0"/>
              </a:rPr>
              <a:t>(3) Once the arbitral tribunal has been constituted, the Court shall not entertain an application under sub-section (1), unless the Court finds that circumstances exist which may not render the remedy provided under section 17 efficacious.]</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5832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5DAC-6E0E-4B82-903A-36C49B8745CC}"/>
              </a:ext>
            </a:extLst>
          </p:cNvPr>
          <p:cNvSpPr>
            <a:spLocks noGrp="1"/>
          </p:cNvSpPr>
          <p:nvPr>
            <p:ph type="title"/>
          </p:nvPr>
        </p:nvSpPr>
        <p:spPr>
          <a:xfrm>
            <a:off x="954156" y="982132"/>
            <a:ext cx="9942442" cy="1303867"/>
          </a:xfrm>
        </p:spPr>
        <p:txBody>
          <a:bodyPr>
            <a:normAutofit fontScale="90000"/>
          </a:bodyPr>
          <a:lstStyle/>
          <a:p>
            <a:r>
              <a:rPr lang="en-US" dirty="0">
                <a:latin typeface="Cambria" panose="02040503050406030204" pitchFamily="18" charset="0"/>
                <a:ea typeface="Cambria" panose="02040503050406030204" pitchFamily="18" charset="0"/>
                <a:cs typeface="Calibri" panose="020F0502020204030204" pitchFamily="34" charset="0"/>
              </a:rPr>
              <a:t>Arcelor Mittal Nippon Steel India Ltd vs Essar Bulk Terminal Ltd [(2022) 1 SCC 712]</a:t>
            </a:r>
            <a:endParaRPr lang="en-IN" dirty="0">
              <a:latin typeface="Cambria" panose="02040503050406030204" pitchFamily="18" charset="0"/>
              <a:ea typeface="Cambria" panose="02040503050406030204" pitchFamily="18" charset="0"/>
              <a:cs typeface="Calibri" panose="020F0502020204030204" pitchFamily="34" charset="0"/>
            </a:endParaRPr>
          </a:p>
        </p:txBody>
      </p:sp>
      <p:sp>
        <p:nvSpPr>
          <p:cNvPr id="3" name="Content Placeholder 2">
            <a:extLst>
              <a:ext uri="{FF2B5EF4-FFF2-40B4-BE49-F238E27FC236}">
                <a16:creationId xmlns:a16="http://schemas.microsoft.com/office/drawing/2014/main" id="{83770AE2-9EBF-4AF6-8345-68355D92D05A}"/>
              </a:ext>
            </a:extLst>
          </p:cNvPr>
          <p:cNvSpPr>
            <a:spLocks noGrp="1"/>
          </p:cNvSpPr>
          <p:nvPr>
            <p:ph idx="1"/>
          </p:nvPr>
        </p:nvSpPr>
        <p:spPr>
          <a:xfrm>
            <a:off x="954156" y="2556932"/>
            <a:ext cx="10442713" cy="3525816"/>
          </a:xfrm>
        </p:spPr>
        <p:txBody>
          <a:bodyPr/>
          <a:lstStyle/>
          <a:p>
            <a:pPr algn="just"/>
            <a:r>
              <a:rPr lang="en-US" dirty="0">
                <a:latin typeface="Cambria" panose="02040503050406030204" pitchFamily="18" charset="0"/>
                <a:ea typeface="Cambria" panose="02040503050406030204" pitchFamily="18" charset="0"/>
                <a:cs typeface="Calibri" panose="020F0502020204030204" pitchFamily="34" charset="0"/>
              </a:rPr>
              <a:t>The Supreme Court interpreted the term “entertain” and held that the bar of Section 9 (3) would not apply once the application has been entertained and is taken up by the court.</a:t>
            </a:r>
          </a:p>
          <a:p>
            <a:pPr algn="just"/>
            <a:r>
              <a:rPr lang="en-US" dirty="0">
                <a:latin typeface="Cambria" panose="02040503050406030204" pitchFamily="18" charset="0"/>
                <a:ea typeface="Cambria" panose="02040503050406030204" pitchFamily="18" charset="0"/>
                <a:cs typeface="Calibri" panose="020F0502020204030204" pitchFamily="34" charset="0"/>
              </a:rPr>
              <a:t>The question is whether the process of Consideration has commenced and /or whether the court has applied its mind to some </a:t>
            </a:r>
            <a:r>
              <a:rPr lang="en-US" dirty="0" err="1">
                <a:latin typeface="Cambria" panose="02040503050406030204" pitchFamily="18" charset="0"/>
                <a:ea typeface="Cambria" panose="02040503050406030204" pitchFamily="18" charset="0"/>
                <a:cs typeface="Calibri" panose="020F0502020204030204" pitchFamily="34" charset="0"/>
              </a:rPr>
              <a:t>exten</a:t>
            </a:r>
            <a:r>
              <a:rPr lang="en-US" dirty="0">
                <a:latin typeface="Cambria" panose="02040503050406030204" pitchFamily="18" charset="0"/>
                <a:ea typeface="Cambria" panose="02040503050406030204" pitchFamily="18" charset="0"/>
                <a:cs typeface="Calibri" panose="020F0502020204030204" pitchFamily="34" charset="0"/>
              </a:rPr>
              <a:t> before the constitution of the arbitral tribunal. If so the application is said to be entertained before the constitution of the arbitral tribunal.</a:t>
            </a:r>
            <a:endParaRPr lang="en-IN"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526084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0117-83F4-485F-8364-CCF7697B6998}"/>
              </a:ext>
            </a:extLst>
          </p:cNvPr>
          <p:cNvSpPr>
            <a:spLocks noGrp="1"/>
          </p:cNvSpPr>
          <p:nvPr>
            <p:ph type="title"/>
          </p:nvPr>
        </p:nvSpPr>
        <p:spPr/>
        <p:txBody>
          <a:bodyPr/>
          <a:lstStyle/>
          <a:p>
            <a:r>
              <a:rPr lang="en-US" dirty="0"/>
              <a:t>Section 11 </a:t>
            </a:r>
            <a:endParaRPr lang="en-IN" dirty="0"/>
          </a:p>
        </p:txBody>
      </p:sp>
      <p:sp>
        <p:nvSpPr>
          <p:cNvPr id="3" name="Content Placeholder 2">
            <a:extLst>
              <a:ext uri="{FF2B5EF4-FFF2-40B4-BE49-F238E27FC236}">
                <a16:creationId xmlns:a16="http://schemas.microsoft.com/office/drawing/2014/main" id="{C8FB5207-5829-41A1-9F0F-7AE17C2A4BC1}"/>
              </a:ext>
            </a:extLst>
          </p:cNvPr>
          <p:cNvSpPr>
            <a:spLocks noGrp="1"/>
          </p:cNvSpPr>
          <p:nvPr>
            <p:ph idx="1"/>
          </p:nvPr>
        </p:nvSpPr>
        <p:spPr>
          <a:xfrm>
            <a:off x="887896" y="2556932"/>
            <a:ext cx="10561981" cy="3539068"/>
          </a:xfrm>
        </p:spPr>
        <p:txBody>
          <a:bodyPr>
            <a:normAutofit/>
          </a:bodyPr>
          <a:lstStyle/>
          <a:p>
            <a:pPr marL="0" indent="0" algn="just">
              <a:buNone/>
            </a:pPr>
            <a:r>
              <a:rPr lang="en-US" sz="2800" b="1" u="sng" dirty="0">
                <a:latin typeface="Cambria" panose="02040503050406030204" pitchFamily="18" charset="0"/>
                <a:ea typeface="Cambria" panose="02040503050406030204" pitchFamily="18" charset="0"/>
              </a:rPr>
              <a:t>Appointment of arbitrators.—  </a:t>
            </a:r>
            <a:r>
              <a:rPr lang="en-US" sz="2800" dirty="0">
                <a:latin typeface="Cambria" panose="02040503050406030204" pitchFamily="18" charset="0"/>
                <a:ea typeface="Cambria" panose="02040503050406030204" pitchFamily="18" charset="0"/>
              </a:rPr>
              <a:t>Power of the High Court </a:t>
            </a:r>
          </a:p>
        </p:txBody>
      </p:sp>
      <p:pic>
        <p:nvPicPr>
          <p:cNvPr id="5" name="Picture 4">
            <a:extLst>
              <a:ext uri="{FF2B5EF4-FFF2-40B4-BE49-F238E27FC236}">
                <a16:creationId xmlns:a16="http://schemas.microsoft.com/office/drawing/2014/main" id="{AF8834AF-3B63-471F-AB4C-D129D963E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239" y="3459691"/>
            <a:ext cx="3519074" cy="2251996"/>
          </a:xfrm>
          <a:prstGeom prst="rect">
            <a:avLst/>
          </a:prstGeom>
        </p:spPr>
      </p:pic>
    </p:spTree>
    <p:extLst>
      <p:ext uri="{BB962C8B-B14F-4D97-AF65-F5344CB8AC3E}">
        <p14:creationId xmlns:p14="http://schemas.microsoft.com/office/powerpoint/2010/main" val="517291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F0BE-2FBA-4EBC-92F5-B29144A5D785}"/>
              </a:ext>
            </a:extLst>
          </p:cNvPr>
          <p:cNvSpPr>
            <a:spLocks noGrp="1"/>
          </p:cNvSpPr>
          <p:nvPr>
            <p:ph type="title"/>
          </p:nvPr>
        </p:nvSpPr>
        <p:spPr/>
        <p:txBody>
          <a:bodyPr>
            <a:normAutofit fontScale="90000"/>
          </a:bodyPr>
          <a:lstStyle/>
          <a:p>
            <a:r>
              <a:rPr lang="en-US" dirty="0"/>
              <a:t>Vidya </a:t>
            </a:r>
            <a:r>
              <a:rPr lang="en-US" dirty="0" err="1"/>
              <a:t>Drolia</a:t>
            </a:r>
            <a:r>
              <a:rPr lang="en-US" dirty="0"/>
              <a:t> and others V/s Durga Trading Corporation [2021 (2) SCC 1]</a:t>
            </a:r>
            <a:endParaRPr lang="en-IN" dirty="0"/>
          </a:p>
        </p:txBody>
      </p:sp>
      <p:sp>
        <p:nvSpPr>
          <p:cNvPr id="3" name="Content Placeholder 2">
            <a:extLst>
              <a:ext uri="{FF2B5EF4-FFF2-40B4-BE49-F238E27FC236}">
                <a16:creationId xmlns:a16="http://schemas.microsoft.com/office/drawing/2014/main" id="{288DCE3D-A0B7-4684-8AF8-26C15183B71C}"/>
              </a:ext>
            </a:extLst>
          </p:cNvPr>
          <p:cNvSpPr>
            <a:spLocks noGrp="1"/>
          </p:cNvSpPr>
          <p:nvPr>
            <p:ph idx="1"/>
          </p:nvPr>
        </p:nvSpPr>
        <p:spPr>
          <a:xfrm>
            <a:off x="887896" y="2556932"/>
            <a:ext cx="10482469" cy="3552320"/>
          </a:xfrm>
        </p:spPr>
        <p:txBody>
          <a:bodyPr>
            <a:normAutofit lnSpcReduction="10000"/>
          </a:bodyPr>
          <a:lstStyle/>
          <a:p>
            <a:pPr algn="just"/>
            <a:r>
              <a:rPr lang="en-US" dirty="0">
                <a:latin typeface="Cambria" panose="02040503050406030204" pitchFamily="18" charset="0"/>
                <a:ea typeface="Cambria" panose="02040503050406030204" pitchFamily="18" charset="0"/>
              </a:rPr>
              <a:t>In view of the above discussion, we would like to propound a fourfold test for determining when the subject matter of a dispute in an arbitration agreement is not arbitrable:</a:t>
            </a:r>
          </a:p>
          <a:p>
            <a:pPr marL="0" indent="0" algn="just">
              <a:buNone/>
            </a:pPr>
            <a:r>
              <a:rPr lang="en-US" dirty="0">
                <a:latin typeface="Cambria" panose="02040503050406030204" pitchFamily="18" charset="0"/>
                <a:ea typeface="Cambria" panose="02040503050406030204" pitchFamily="18" charset="0"/>
              </a:rPr>
              <a:t>  (1) when cause of action and subject matter of the dispute relates to actions in rem, that do not pertain to subordinate rights in </a:t>
            </a:r>
            <a:r>
              <a:rPr lang="en-US" dirty="0" err="1">
                <a:latin typeface="Cambria" panose="02040503050406030204" pitchFamily="18" charset="0"/>
                <a:ea typeface="Cambria" panose="02040503050406030204" pitchFamily="18" charset="0"/>
              </a:rPr>
              <a:t>personam</a:t>
            </a:r>
            <a:r>
              <a:rPr lang="en-US" dirty="0">
                <a:latin typeface="Cambria" panose="02040503050406030204" pitchFamily="18" charset="0"/>
                <a:ea typeface="Cambria" panose="02040503050406030204" pitchFamily="18" charset="0"/>
              </a:rPr>
              <a:t> that arise from rights in rem. </a:t>
            </a:r>
          </a:p>
          <a:p>
            <a:pPr marL="0" indent="0" algn="just">
              <a:buNone/>
            </a:pPr>
            <a:r>
              <a:rPr lang="en-US" dirty="0">
                <a:latin typeface="Cambria" panose="02040503050406030204" pitchFamily="18" charset="0"/>
                <a:ea typeface="Cambria" panose="02040503050406030204" pitchFamily="18" charset="0"/>
              </a:rPr>
              <a:t> (2) when cause of action and subject matter of the dispute affects third party rights; have </a:t>
            </a:r>
            <a:r>
              <a:rPr lang="en-US" dirty="0" err="1">
                <a:latin typeface="Cambria" panose="02040503050406030204" pitchFamily="18" charset="0"/>
                <a:ea typeface="Cambria" panose="02040503050406030204" pitchFamily="18" charset="0"/>
              </a:rPr>
              <a:t>erga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omnes</a:t>
            </a:r>
            <a:r>
              <a:rPr lang="en-US" dirty="0">
                <a:latin typeface="Cambria" panose="02040503050406030204" pitchFamily="18" charset="0"/>
                <a:ea typeface="Cambria" panose="02040503050406030204" pitchFamily="18" charset="0"/>
              </a:rPr>
              <a:t> effect; require centralized adjudication, and mutual adjudication would not be appropriate and </a:t>
            </a:r>
            <a:r>
              <a:rPr lang="en-IN" dirty="0">
                <a:latin typeface="Cambria" panose="02040503050406030204" pitchFamily="18" charset="0"/>
                <a:ea typeface="Cambria" panose="02040503050406030204" pitchFamily="18" charset="0"/>
              </a:rPr>
              <a:t>enforceable; </a:t>
            </a:r>
          </a:p>
        </p:txBody>
      </p:sp>
    </p:spTree>
    <p:extLst>
      <p:ext uri="{BB962C8B-B14F-4D97-AF65-F5344CB8AC3E}">
        <p14:creationId xmlns:p14="http://schemas.microsoft.com/office/powerpoint/2010/main" val="425787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D858-B382-4815-8CD6-2AFB171DC4AE}"/>
              </a:ext>
            </a:extLst>
          </p:cNvPr>
          <p:cNvSpPr>
            <a:spLocks noGrp="1"/>
          </p:cNvSpPr>
          <p:nvPr>
            <p:ph type="ctrTitle"/>
          </p:nvPr>
        </p:nvSpPr>
        <p:spPr>
          <a:xfrm>
            <a:off x="2769704" y="1961322"/>
            <a:ext cx="6838122" cy="3309730"/>
          </a:xfrm>
        </p:spPr>
        <p:txBody>
          <a:bodyPr/>
          <a:lstStyle/>
          <a:p>
            <a:r>
              <a:rPr lang="en-US" dirty="0"/>
              <a:t>ARBITRATION AND CONCILIATION ACT, 1996</a:t>
            </a:r>
            <a:br>
              <a:rPr lang="en-US" dirty="0"/>
            </a:br>
            <a:r>
              <a:rPr lang="en-US" dirty="0"/>
              <a:t>           </a:t>
            </a:r>
            <a:r>
              <a:rPr lang="en-US" sz="2000" b="1" dirty="0"/>
              <a:t>-Presentation by Adv (Dr). Santosh. A. Shah</a:t>
            </a:r>
            <a:endParaRPr lang="en-IN" b="1" dirty="0"/>
          </a:p>
        </p:txBody>
      </p:sp>
    </p:spTree>
    <p:extLst>
      <p:ext uri="{BB962C8B-B14F-4D97-AF65-F5344CB8AC3E}">
        <p14:creationId xmlns:p14="http://schemas.microsoft.com/office/powerpoint/2010/main" val="165342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63A08-1F54-4233-9EDE-E1239C27DCDA}"/>
              </a:ext>
            </a:extLst>
          </p:cNvPr>
          <p:cNvSpPr>
            <a:spLocks noGrp="1"/>
          </p:cNvSpPr>
          <p:nvPr>
            <p:ph idx="4294967295"/>
          </p:nvPr>
        </p:nvSpPr>
        <p:spPr>
          <a:xfrm>
            <a:off x="980661" y="781672"/>
            <a:ext cx="10257182" cy="5460102"/>
          </a:xfrm>
        </p:spPr>
        <p:txBody>
          <a:bodyPr>
            <a:normAutofit/>
          </a:bodyPr>
          <a:lstStyle/>
          <a:p>
            <a:pPr marL="0" indent="0" algn="just">
              <a:buNone/>
            </a:pPr>
            <a:r>
              <a:rPr lang="en-US" sz="2800" dirty="0"/>
              <a:t> (3) when cause of action and subject matter of the dispute relates to inalienable sovereign and public interest functions of the State and hence mutual adjudication would be unenforceable; and </a:t>
            </a:r>
          </a:p>
          <a:p>
            <a:pPr marL="0" indent="0" algn="just">
              <a:buNone/>
            </a:pPr>
            <a:r>
              <a:rPr lang="en-US" sz="2800" dirty="0"/>
              <a:t> (4) when the subject-matter of the dispute is expressly or by necessary implication non-arbitrable as per mandatory statute(s).</a:t>
            </a:r>
          </a:p>
          <a:p>
            <a:pPr marL="0" indent="0" algn="just">
              <a:buNone/>
            </a:pPr>
            <a:r>
              <a:rPr lang="en-US" sz="2800" dirty="0"/>
              <a:t> These tests are not watertight compartments; they dovetail and overlap, albeit when applied holistically and pragmatically will help and assist in determining and ascertaining with great degree of certainty when as per law in India, a dispute or subject matter is non-arbitrable. Only when the answer is affirmative that the subject matter of the dispute would be non-arbitrable. </a:t>
            </a:r>
            <a:endParaRPr lang="en-IN" sz="2800" dirty="0"/>
          </a:p>
        </p:txBody>
      </p:sp>
    </p:spTree>
    <p:extLst>
      <p:ext uri="{BB962C8B-B14F-4D97-AF65-F5344CB8AC3E}">
        <p14:creationId xmlns:p14="http://schemas.microsoft.com/office/powerpoint/2010/main" val="318910994"/>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5C7B-6B1F-4B05-B520-41C12805EAA7}"/>
              </a:ext>
            </a:extLst>
          </p:cNvPr>
          <p:cNvSpPr>
            <a:spLocks noGrp="1"/>
          </p:cNvSpPr>
          <p:nvPr>
            <p:ph type="title" idx="4294967295"/>
          </p:nvPr>
        </p:nvSpPr>
        <p:spPr>
          <a:xfrm>
            <a:off x="0" y="982663"/>
            <a:ext cx="5393635" cy="673859"/>
          </a:xfrm>
        </p:spPr>
        <p:txBody>
          <a:bodyPr>
            <a:normAutofit fontScale="90000"/>
          </a:bodyPr>
          <a:lstStyle/>
          <a:p>
            <a:r>
              <a:rPr lang="en-US" dirty="0"/>
              <a:t>Section 12</a:t>
            </a:r>
            <a:endParaRPr lang="en-IN" dirty="0"/>
          </a:p>
        </p:txBody>
      </p:sp>
      <p:sp>
        <p:nvSpPr>
          <p:cNvPr id="3" name="Content Placeholder 2">
            <a:extLst>
              <a:ext uri="{FF2B5EF4-FFF2-40B4-BE49-F238E27FC236}">
                <a16:creationId xmlns:a16="http://schemas.microsoft.com/office/drawing/2014/main" id="{DA813969-3D5B-4D81-8085-19ACE23FEF23}"/>
              </a:ext>
            </a:extLst>
          </p:cNvPr>
          <p:cNvSpPr>
            <a:spLocks noGrp="1"/>
          </p:cNvSpPr>
          <p:nvPr>
            <p:ph idx="4294967295"/>
          </p:nvPr>
        </p:nvSpPr>
        <p:spPr>
          <a:xfrm>
            <a:off x="689113" y="1487487"/>
            <a:ext cx="7394713" cy="4387850"/>
          </a:xfrm>
        </p:spPr>
        <p:txBody>
          <a:bodyPr>
            <a:normAutofit lnSpcReduction="10000"/>
          </a:bodyPr>
          <a:lstStyle/>
          <a:p>
            <a:pPr algn="just"/>
            <a:r>
              <a:rPr lang="en-US" b="1" u="sng" dirty="0">
                <a:latin typeface="Cambria" panose="02040503050406030204" pitchFamily="18" charset="0"/>
                <a:ea typeface="Cambria" panose="02040503050406030204" pitchFamily="18" charset="0"/>
              </a:rPr>
              <a:t>Grounds for challenge.— </a:t>
            </a:r>
          </a:p>
          <a:p>
            <a:pPr marL="0" indent="0" algn="just">
              <a:buNone/>
            </a:pPr>
            <a:r>
              <a:rPr lang="en-US" dirty="0">
                <a:latin typeface="Cambria" panose="02040503050406030204" pitchFamily="18" charset="0"/>
                <a:ea typeface="Cambria" panose="02040503050406030204" pitchFamily="18" charset="0"/>
              </a:rPr>
              <a:t> (1) When a person is approached in connection with his possible appointment as an arbitrator, he shall disclose in writing any circumstances,— </a:t>
            </a:r>
          </a:p>
          <a:p>
            <a:pPr marL="0" indent="0" algn="just">
              <a:buNone/>
            </a:pPr>
            <a:r>
              <a:rPr lang="en-US" dirty="0">
                <a:latin typeface="Cambria" panose="02040503050406030204" pitchFamily="18" charset="0"/>
                <a:ea typeface="Cambria" panose="02040503050406030204" pitchFamily="18" charset="0"/>
              </a:rPr>
              <a:t> (a) such as the existence either direct or indirect, of any past or present relationship with or interest in any of the parties or in relation to the subject-matter in dispute, whether financial, business, professional or other kind, which is likely to give rise to justifiable doubts as to his independence or impartiality; and  </a:t>
            </a:r>
          </a:p>
          <a:p>
            <a:pPr marL="0" indent="0" algn="just">
              <a:buNone/>
            </a:pPr>
            <a:r>
              <a:rPr lang="en-US" dirty="0">
                <a:latin typeface="Cambria" panose="02040503050406030204" pitchFamily="18" charset="0"/>
                <a:ea typeface="Cambria" panose="02040503050406030204" pitchFamily="18" charset="0"/>
              </a:rPr>
              <a:t> </a:t>
            </a:r>
          </a:p>
        </p:txBody>
      </p:sp>
      <p:pic>
        <p:nvPicPr>
          <p:cNvPr id="5" name="Picture 4">
            <a:extLst>
              <a:ext uri="{FF2B5EF4-FFF2-40B4-BE49-F238E27FC236}">
                <a16:creationId xmlns:a16="http://schemas.microsoft.com/office/drawing/2014/main" id="{9B6500F7-FE3D-4608-9C55-5A7FA198A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101" y="1245703"/>
            <a:ext cx="3032263" cy="4041913"/>
          </a:xfrm>
          <a:prstGeom prst="rect">
            <a:avLst/>
          </a:prstGeom>
        </p:spPr>
      </p:pic>
    </p:spTree>
    <p:extLst>
      <p:ext uri="{BB962C8B-B14F-4D97-AF65-F5344CB8AC3E}">
        <p14:creationId xmlns:p14="http://schemas.microsoft.com/office/powerpoint/2010/main" val="1281174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A284F-CDAB-4504-A155-ED92CA9D3E81}"/>
              </a:ext>
            </a:extLst>
          </p:cNvPr>
          <p:cNvSpPr>
            <a:spLocks noGrp="1"/>
          </p:cNvSpPr>
          <p:nvPr>
            <p:ph idx="4294967295"/>
          </p:nvPr>
        </p:nvSpPr>
        <p:spPr>
          <a:xfrm>
            <a:off x="1086678" y="980454"/>
            <a:ext cx="9601200" cy="4254155"/>
          </a:xfrm>
        </p:spPr>
        <p:txBody>
          <a:bodyPr>
            <a:normAutofit lnSpcReduction="10000"/>
          </a:bodyPr>
          <a:lstStyle/>
          <a:p>
            <a:pPr marL="0" indent="0" algn="just">
              <a:buNone/>
            </a:pPr>
            <a:r>
              <a:rPr lang="en-US" sz="2800" dirty="0">
                <a:latin typeface="Cambria" panose="02040503050406030204" pitchFamily="18" charset="0"/>
                <a:ea typeface="Cambria" panose="02040503050406030204" pitchFamily="18" charset="0"/>
              </a:rPr>
              <a:t>  (b) which are likely to affect his ability to devote sufficient time to the arbitration and in particular his ability to complete the entire arbitration within a period of twelve months. </a:t>
            </a:r>
          </a:p>
          <a:p>
            <a:pPr marL="0" indent="0" algn="just">
              <a:buNone/>
            </a:pPr>
            <a:r>
              <a:rPr lang="en-US" sz="2800" dirty="0">
                <a:latin typeface="Cambria" panose="02040503050406030204" pitchFamily="18" charset="0"/>
                <a:ea typeface="Cambria" panose="02040503050406030204" pitchFamily="18" charset="0"/>
              </a:rPr>
              <a:t>Explanation1.—The grounds stated in the Fifth Schedule shall guide in determining whether circumstances exist which give rise to justifiable doubts as to the independence or impartiality of an arbitrator.</a:t>
            </a:r>
          </a:p>
          <a:p>
            <a:pPr marL="0" indent="0" algn="just">
              <a:buNone/>
            </a:pPr>
            <a:r>
              <a:rPr lang="en-US" sz="2800" dirty="0">
                <a:latin typeface="Cambria" panose="02040503050406030204" pitchFamily="18" charset="0"/>
                <a:ea typeface="Cambria" panose="02040503050406030204" pitchFamily="18" charset="0"/>
              </a:rPr>
              <a:t>Explanation 2.—The disclosure shall be made by such person in the form specified in the Sixth Schedule</a:t>
            </a:r>
            <a:endParaRPr lang="en-I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280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247A84-7C33-46F6-99D5-6745D5B5BFFD}"/>
              </a:ext>
            </a:extLst>
          </p:cNvPr>
          <p:cNvSpPr>
            <a:spLocks noGrp="1"/>
          </p:cNvSpPr>
          <p:nvPr>
            <p:ph idx="4294967295"/>
          </p:nvPr>
        </p:nvSpPr>
        <p:spPr>
          <a:xfrm>
            <a:off x="768627" y="662403"/>
            <a:ext cx="10853530" cy="5526362"/>
          </a:xfrm>
        </p:spPr>
        <p:txBody>
          <a:bodyPr>
            <a:normAutofit fontScale="92500" lnSpcReduction="10000"/>
          </a:bodyPr>
          <a:lstStyle/>
          <a:p>
            <a:pPr marL="0" indent="0" algn="just">
              <a:buNone/>
            </a:pPr>
            <a:r>
              <a:rPr lang="en-US" dirty="0">
                <a:latin typeface="Cambria" panose="02040503050406030204" pitchFamily="18" charset="0"/>
                <a:ea typeface="Cambria" panose="02040503050406030204" pitchFamily="18" charset="0"/>
              </a:rPr>
              <a:t> (2) An arbitrator, from the time of his appointment and throughout the arbitral proceedings, shall, without delay, disclose to the parties in writing any circumstances referred to in sub-section (1) unless they have already been informed of them by him.</a:t>
            </a:r>
          </a:p>
          <a:p>
            <a:pPr marL="0" indent="0" algn="just">
              <a:buNone/>
            </a:pPr>
            <a:r>
              <a:rPr lang="en-US" dirty="0">
                <a:latin typeface="Cambria" panose="02040503050406030204" pitchFamily="18" charset="0"/>
                <a:ea typeface="Cambria" panose="02040503050406030204" pitchFamily="18" charset="0"/>
              </a:rPr>
              <a:t> (3) An arbitrator may be challenged only if— (a) circumstances exist that give rise to justifiable doubts as to his independence or impartiality, or (b) he does not possess the qualifications agreed to by the parties. </a:t>
            </a:r>
          </a:p>
          <a:p>
            <a:pPr marL="0" indent="0" algn="just">
              <a:buNone/>
            </a:pPr>
            <a:r>
              <a:rPr lang="en-US" dirty="0">
                <a:latin typeface="Cambria" panose="02040503050406030204" pitchFamily="18" charset="0"/>
                <a:ea typeface="Cambria" panose="02040503050406030204" pitchFamily="18" charset="0"/>
              </a:rPr>
              <a:t> (4) A party may challenge an arbitrator appointed by him, or in whose appointment he has participated, only for reasons of which he becomes aware after the appointment has been made.</a:t>
            </a:r>
          </a:p>
          <a:p>
            <a:pPr marL="0" indent="0" algn="just">
              <a:buNone/>
            </a:pPr>
            <a:r>
              <a:rPr lang="en-US" dirty="0">
                <a:latin typeface="Cambria" panose="02040503050406030204" pitchFamily="18" charset="0"/>
                <a:ea typeface="Cambria" panose="02040503050406030204" pitchFamily="18" charset="0"/>
              </a:rPr>
              <a:t> [(5) Notwithstanding any prior agreement to the contrary, any person whose relationship, with the parties or counsel or the subject-matter of the dispute, falls under any of the categories specified in the Seventh Schedule shall be ineligible to be appointed as an arbitrator: Provided that parties may, subsequent to disputes having arisen between them, waive the applicability of this sub-section by an express agreement in writing.]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566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3FB6-CF45-4A26-9FD6-24BAF22D315F}"/>
              </a:ext>
            </a:extLst>
          </p:cNvPr>
          <p:cNvSpPr>
            <a:spLocks noGrp="1"/>
          </p:cNvSpPr>
          <p:nvPr>
            <p:ph type="title" idx="4294967295"/>
          </p:nvPr>
        </p:nvSpPr>
        <p:spPr>
          <a:xfrm>
            <a:off x="3193774" y="781879"/>
            <a:ext cx="6407426" cy="1504122"/>
          </a:xfrm>
        </p:spPr>
        <p:txBody>
          <a:bodyPr/>
          <a:lstStyle/>
          <a:p>
            <a:r>
              <a:rPr lang="en-US" dirty="0"/>
              <a:t>Section 13 </a:t>
            </a:r>
            <a:endParaRPr lang="en-IN" dirty="0"/>
          </a:p>
        </p:txBody>
      </p:sp>
      <p:sp>
        <p:nvSpPr>
          <p:cNvPr id="3" name="Content Placeholder 2">
            <a:extLst>
              <a:ext uri="{FF2B5EF4-FFF2-40B4-BE49-F238E27FC236}">
                <a16:creationId xmlns:a16="http://schemas.microsoft.com/office/drawing/2014/main" id="{EDA42E08-C788-48DA-A7F5-0F56854993D2}"/>
              </a:ext>
            </a:extLst>
          </p:cNvPr>
          <p:cNvSpPr>
            <a:spLocks noGrp="1"/>
          </p:cNvSpPr>
          <p:nvPr>
            <p:ph sz="half" idx="4294967295"/>
          </p:nvPr>
        </p:nvSpPr>
        <p:spPr>
          <a:xfrm>
            <a:off x="735496" y="1781933"/>
            <a:ext cx="10721008" cy="4294188"/>
          </a:xfrm>
        </p:spPr>
        <p:txBody>
          <a:bodyPr>
            <a:noAutofit/>
          </a:bodyPr>
          <a:lstStyle/>
          <a:p>
            <a:pPr algn="just"/>
            <a:r>
              <a:rPr lang="en-US" b="1" u="sng" dirty="0">
                <a:latin typeface="Cambria" panose="02040503050406030204" pitchFamily="18" charset="0"/>
                <a:ea typeface="Cambria" panose="02040503050406030204" pitchFamily="18" charset="0"/>
              </a:rPr>
              <a:t>Challenge procedure.—</a:t>
            </a:r>
            <a:endParaRPr lang="en-US" sz="2000" b="1" u="sng" dirty="0">
              <a:latin typeface="Cambria" panose="02040503050406030204" pitchFamily="18" charset="0"/>
              <a:ea typeface="Cambria" panose="02040503050406030204" pitchFamily="18" charset="0"/>
            </a:endParaRPr>
          </a:p>
          <a:p>
            <a:pPr marL="0" indent="0" algn="just">
              <a:buNone/>
            </a:pPr>
            <a:r>
              <a:rPr lang="en-US" sz="200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(1) Subject to sub-section (4), the parties are free to agree on a procedure for challenging an arbitrator. </a:t>
            </a:r>
          </a:p>
          <a:p>
            <a:pPr marL="0" indent="0" algn="just">
              <a:buNone/>
            </a:pPr>
            <a:r>
              <a:rPr lang="en-US" dirty="0">
                <a:latin typeface="Cambria" panose="02040503050406030204" pitchFamily="18" charset="0"/>
                <a:ea typeface="Cambria" panose="02040503050406030204" pitchFamily="18" charset="0"/>
              </a:rPr>
              <a:t> (2) Failing any agreement referred to in sub-section (1), a party who intends to challenge an arbitrator shall, within fifteen days after becoming aware of the constitution of the arbitral tribunal or after becoming aware of any circumstances referred to in sub-section</a:t>
            </a:r>
          </a:p>
          <a:p>
            <a:pPr marL="0" indent="0" algn="just">
              <a:buNone/>
            </a:pPr>
            <a:r>
              <a:rPr lang="en-US" dirty="0">
                <a:latin typeface="Cambria" panose="02040503050406030204" pitchFamily="18" charset="0"/>
                <a:ea typeface="Cambria" panose="02040503050406030204" pitchFamily="18" charset="0"/>
              </a:rPr>
              <a:t> (3) of section 12, send a written statement of the reasons for the challenge to the arbitral tribunal. (3) Unless the arbitrator challenged under sub-section (2) withdraws from his office or the other party agrees to the challenge, the arbitral tribunal shall decide on the challenge</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3464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40327-B96F-4966-92DD-1BDBC4C91DC5}"/>
              </a:ext>
            </a:extLst>
          </p:cNvPr>
          <p:cNvSpPr>
            <a:spLocks noGrp="1"/>
          </p:cNvSpPr>
          <p:nvPr>
            <p:ph idx="4294967295"/>
          </p:nvPr>
        </p:nvSpPr>
        <p:spPr>
          <a:xfrm>
            <a:off x="1007165" y="1139480"/>
            <a:ext cx="9925877" cy="5049285"/>
          </a:xfrm>
        </p:spPr>
        <p:txBody>
          <a:bodyPr>
            <a:normAutofit/>
          </a:bodyPr>
          <a:lstStyle/>
          <a:p>
            <a:pPr marL="0" indent="0" algn="just">
              <a:buNone/>
            </a:pPr>
            <a:r>
              <a:rPr lang="en-US" dirty="0"/>
              <a:t>(</a:t>
            </a:r>
            <a:r>
              <a:rPr lang="en-US" dirty="0">
                <a:latin typeface="Cambria" panose="02040503050406030204" pitchFamily="18" charset="0"/>
                <a:ea typeface="Cambria" panose="02040503050406030204" pitchFamily="18" charset="0"/>
              </a:rPr>
              <a:t>4) If a challenge under any procedure agreed upon by the parties or under the procedure under subsection (2) is not successful, the arbitral tribunal shall continue the arbitral proceedings and make an arbitral award. </a:t>
            </a:r>
          </a:p>
          <a:p>
            <a:pPr marL="0" indent="0" algn="just">
              <a:buNone/>
            </a:pPr>
            <a:r>
              <a:rPr lang="en-US" dirty="0">
                <a:latin typeface="Cambria" panose="02040503050406030204" pitchFamily="18" charset="0"/>
                <a:ea typeface="Cambria" panose="02040503050406030204" pitchFamily="18" charset="0"/>
              </a:rPr>
              <a:t>(5) Where an arbitral award is made under sub-section (4), the party challenging the arbitrator may make an application for setting aside such an arbitral award in accordance with section 34. </a:t>
            </a:r>
          </a:p>
          <a:p>
            <a:pPr marL="0" indent="0" algn="just">
              <a:buNone/>
            </a:pPr>
            <a:r>
              <a:rPr lang="en-US" dirty="0">
                <a:latin typeface="Cambria" panose="02040503050406030204" pitchFamily="18" charset="0"/>
                <a:ea typeface="Cambria" panose="02040503050406030204" pitchFamily="18" charset="0"/>
              </a:rPr>
              <a:t> (6) Where an arbitral award is set aside on an application made under sub-section (5), the Court may decide as to whether the arbitrator who is challenged is entitled to any fees.</a:t>
            </a:r>
            <a:endParaRPr lang="en-IN" dirty="0">
              <a:latin typeface="Cambria" panose="02040503050406030204" pitchFamily="18" charset="0"/>
              <a:ea typeface="Cambria" panose="02040503050406030204" pitchFamily="18" charset="0"/>
            </a:endParaRPr>
          </a:p>
          <a:p>
            <a:endParaRPr lang="en-IN" dirty="0"/>
          </a:p>
        </p:txBody>
      </p:sp>
    </p:spTree>
    <p:extLst>
      <p:ext uri="{BB962C8B-B14F-4D97-AF65-F5344CB8AC3E}">
        <p14:creationId xmlns:p14="http://schemas.microsoft.com/office/powerpoint/2010/main" val="10492377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A8FA16-9DC3-4AFB-846A-D6DA6A0A73F3}"/>
              </a:ext>
            </a:extLst>
          </p:cNvPr>
          <p:cNvSpPr>
            <a:spLocks noGrp="1"/>
          </p:cNvSpPr>
          <p:nvPr>
            <p:ph idx="4294967295"/>
          </p:nvPr>
        </p:nvSpPr>
        <p:spPr>
          <a:xfrm>
            <a:off x="1007165" y="781672"/>
            <a:ext cx="10323444" cy="5274571"/>
          </a:xfrm>
        </p:spPr>
        <p:txBody>
          <a:bodyPr>
            <a:normAutofit lnSpcReduction="10000"/>
          </a:bodyPr>
          <a:lstStyle/>
          <a:p>
            <a:pPr marL="0" indent="0" algn="just">
              <a:buNone/>
            </a:pPr>
            <a:r>
              <a:rPr lang="en-US" b="1" u="sng" dirty="0">
                <a:latin typeface="Cambria" panose="02040503050406030204" pitchFamily="18" charset="0"/>
                <a:ea typeface="Cambria" panose="02040503050406030204" pitchFamily="18" charset="0"/>
              </a:rPr>
              <a:t>Section 16 Competence of arbitral tribunal to rule on its jurisdiction.—</a:t>
            </a:r>
          </a:p>
          <a:p>
            <a:pPr marL="0" indent="0" algn="just">
              <a:buNone/>
            </a:pPr>
            <a:r>
              <a:rPr lang="en-US" dirty="0">
                <a:latin typeface="Cambria" panose="02040503050406030204" pitchFamily="18" charset="0"/>
                <a:ea typeface="Cambria" panose="02040503050406030204" pitchFamily="18" charset="0"/>
              </a:rPr>
              <a:t>(1) The arbitral tribunal may rule on its own jurisdiction, including ruling on any objections with respect to the existence or validity of the arbitration agreement, and for that purpose,— </a:t>
            </a:r>
          </a:p>
          <a:p>
            <a:pPr marL="0" indent="0" algn="just">
              <a:buNone/>
            </a:pPr>
            <a:r>
              <a:rPr lang="en-US" dirty="0">
                <a:latin typeface="Cambria" panose="02040503050406030204" pitchFamily="18" charset="0"/>
                <a:ea typeface="Cambria" panose="02040503050406030204" pitchFamily="18" charset="0"/>
              </a:rPr>
              <a:t> (a) an arbitration clause which forms part of a contract shall be treated as an agreement independent of the other terms of the contract; and </a:t>
            </a:r>
          </a:p>
          <a:p>
            <a:pPr marL="0" indent="0" algn="just">
              <a:buNone/>
            </a:pPr>
            <a:r>
              <a:rPr lang="en-US" dirty="0">
                <a:latin typeface="Cambria" panose="02040503050406030204" pitchFamily="18" charset="0"/>
                <a:ea typeface="Cambria" panose="02040503050406030204" pitchFamily="18" charset="0"/>
              </a:rPr>
              <a:t> (b) a decision by the arbitral tribunal that the contract is null and void shall not entail ipso jure the invalidity of the arbitration clause. </a:t>
            </a:r>
          </a:p>
          <a:p>
            <a:pPr marL="0" indent="0" algn="just">
              <a:buNone/>
            </a:pPr>
            <a:r>
              <a:rPr lang="en-US" dirty="0">
                <a:latin typeface="Cambria" panose="02040503050406030204" pitchFamily="18" charset="0"/>
                <a:ea typeface="Cambria" panose="02040503050406030204" pitchFamily="18" charset="0"/>
              </a:rPr>
              <a:t>(2) A plea that the arbitral tribunal does not have jurisdiction shall be raised not later than the submission of the statement of </a:t>
            </a:r>
            <a:r>
              <a:rPr lang="en-US" dirty="0" err="1">
                <a:latin typeface="Cambria" panose="02040503050406030204" pitchFamily="18" charset="0"/>
                <a:ea typeface="Cambria" panose="02040503050406030204" pitchFamily="18" charset="0"/>
              </a:rPr>
              <a:t>defence</a:t>
            </a:r>
            <a:r>
              <a:rPr lang="en-US" dirty="0">
                <a:latin typeface="Cambria" panose="02040503050406030204" pitchFamily="18" charset="0"/>
                <a:ea typeface="Cambria" panose="02040503050406030204" pitchFamily="18" charset="0"/>
              </a:rPr>
              <a:t>; however, a party shall not be precluded from raising such a plea merely because that he has appointed, or participated in the appointment of, an arbitrator.</a:t>
            </a:r>
          </a:p>
          <a:p>
            <a:pPr marL="0" indent="0" algn="just">
              <a:buNone/>
            </a:pPr>
            <a:r>
              <a:rPr lang="en-US" dirty="0">
                <a:latin typeface="Cambria" panose="02040503050406030204" pitchFamily="18" charset="0"/>
                <a:ea typeface="Cambria" panose="02040503050406030204" pitchFamily="18" charset="0"/>
              </a:rPr>
              <a:t>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6653344"/>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A0E46-4027-411F-9014-204F0C6A033F}"/>
              </a:ext>
            </a:extLst>
          </p:cNvPr>
          <p:cNvSpPr>
            <a:spLocks noGrp="1"/>
          </p:cNvSpPr>
          <p:nvPr>
            <p:ph idx="4294967295"/>
          </p:nvPr>
        </p:nvSpPr>
        <p:spPr>
          <a:xfrm>
            <a:off x="954157" y="1272002"/>
            <a:ext cx="10111408" cy="4585459"/>
          </a:xfrm>
        </p:spPr>
        <p:txBody>
          <a:bodyPr>
            <a:normAutofit/>
          </a:bodyPr>
          <a:lstStyle/>
          <a:p>
            <a:pPr marL="0" indent="0" algn="just">
              <a:buNone/>
            </a:pPr>
            <a:r>
              <a:rPr lang="en-US" dirty="0">
                <a:latin typeface="Cambria" panose="02040503050406030204" pitchFamily="18" charset="0"/>
                <a:ea typeface="Cambria" panose="02040503050406030204" pitchFamily="18" charset="0"/>
              </a:rPr>
              <a:t>(3) A plea that the arbitral tribunal is exceeding the scope of its authority shall be raised as soon as the matter alleged to be beyond the scope of its authority is raised during the arbitral proceedings. </a:t>
            </a:r>
          </a:p>
          <a:p>
            <a:pPr marL="0" indent="0" algn="just">
              <a:buNone/>
            </a:pPr>
            <a:r>
              <a:rPr lang="en-US" dirty="0">
                <a:latin typeface="Cambria" panose="02040503050406030204" pitchFamily="18" charset="0"/>
                <a:ea typeface="Cambria" panose="02040503050406030204" pitchFamily="18" charset="0"/>
              </a:rPr>
              <a:t>(4) The arbitral tribunal may, in either of the cases referred to in sub-section (2) or sub-section (3), admit a later plea if it considers the delay justified. </a:t>
            </a:r>
          </a:p>
          <a:p>
            <a:pPr marL="0" indent="0" algn="just">
              <a:buNone/>
            </a:pPr>
            <a:r>
              <a:rPr lang="en-US" dirty="0">
                <a:latin typeface="Cambria" panose="02040503050406030204" pitchFamily="18" charset="0"/>
                <a:ea typeface="Cambria" panose="02040503050406030204" pitchFamily="18" charset="0"/>
              </a:rPr>
              <a:t>(5) The arbitral tribunal shall decide on a plea referred to in sub-section (2) or sub-section (3) and, where the arbitral tribunal takes a decision rejecting the plea, continue with the arbitral proceedings and make an arbitral award. </a:t>
            </a:r>
          </a:p>
          <a:p>
            <a:pPr marL="0" indent="0" algn="just">
              <a:buNone/>
            </a:pPr>
            <a:r>
              <a:rPr lang="en-US" dirty="0">
                <a:latin typeface="Cambria" panose="02040503050406030204" pitchFamily="18" charset="0"/>
                <a:ea typeface="Cambria" panose="02040503050406030204" pitchFamily="18" charset="0"/>
              </a:rPr>
              <a:t>(6) A party aggrieved by such an arbitral award may make an application for setting aside such an arbitral award in accordance with section 34.</a:t>
            </a:r>
            <a:endParaRPr lang="en-IN" dirty="0">
              <a:latin typeface="Cambria" panose="02040503050406030204" pitchFamily="18" charset="0"/>
              <a:ea typeface="Cambria" panose="02040503050406030204" pitchFamily="18" charset="0"/>
            </a:endParaRPr>
          </a:p>
          <a:p>
            <a:pPr algn="just"/>
            <a:endParaRPr lang="en-IN" dirty="0"/>
          </a:p>
        </p:txBody>
      </p:sp>
    </p:spTree>
    <p:extLst>
      <p:ext uri="{BB962C8B-B14F-4D97-AF65-F5344CB8AC3E}">
        <p14:creationId xmlns:p14="http://schemas.microsoft.com/office/powerpoint/2010/main" val="99332824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F8C1A-BEB8-4897-955A-0C3381FAB710}"/>
              </a:ext>
            </a:extLst>
          </p:cNvPr>
          <p:cNvSpPr>
            <a:spLocks noGrp="1"/>
          </p:cNvSpPr>
          <p:nvPr>
            <p:ph idx="4294967295"/>
          </p:nvPr>
        </p:nvSpPr>
        <p:spPr>
          <a:xfrm>
            <a:off x="846482" y="533297"/>
            <a:ext cx="10499035" cy="5552867"/>
          </a:xfrm>
        </p:spPr>
        <p:txBody>
          <a:bodyPr>
            <a:normAutofit lnSpcReduction="10000"/>
          </a:bodyPr>
          <a:lstStyle/>
          <a:p>
            <a:pPr algn="just"/>
            <a:r>
              <a:rPr lang="en-US" sz="2800" b="1" u="sng" dirty="0">
                <a:latin typeface="Cambria" panose="02040503050406030204" pitchFamily="18" charset="0"/>
                <a:ea typeface="Cambria" panose="02040503050406030204" pitchFamily="18" charset="0"/>
              </a:rPr>
              <a:t>Section 17 (e) Interim measures ordered by arbitral tribunal.—</a:t>
            </a:r>
          </a:p>
          <a:p>
            <a:pPr marL="0" indent="0" algn="just">
              <a:buNone/>
            </a:pPr>
            <a:r>
              <a:rPr lang="en-US" sz="2800" dirty="0">
                <a:latin typeface="Cambria" panose="02040503050406030204" pitchFamily="18" charset="0"/>
                <a:ea typeface="Cambria" panose="02040503050406030204" pitchFamily="18" charset="0"/>
              </a:rPr>
              <a:t> (1)…….</a:t>
            </a:r>
          </a:p>
          <a:p>
            <a:pPr marL="0" indent="0" algn="just">
              <a:buNone/>
            </a:pPr>
            <a:r>
              <a:rPr lang="en-US" sz="2800" dirty="0">
                <a:latin typeface="Cambria" panose="02040503050406030204" pitchFamily="18" charset="0"/>
                <a:ea typeface="Cambria" panose="02040503050406030204" pitchFamily="18" charset="0"/>
              </a:rPr>
              <a:t>(e) such other interim measure of protection as may appear to the arbitral tribunal to be just and convenient, and the arbitral tribunal shall have the same power for making orders, as the court has for the purpose of, and in relation to, any proceedings before it. </a:t>
            </a:r>
          </a:p>
          <a:p>
            <a:pPr marL="0" indent="0" algn="just">
              <a:buNone/>
            </a:pPr>
            <a:r>
              <a:rPr lang="en-US" sz="2800" dirty="0">
                <a:latin typeface="Cambria" panose="02040503050406030204" pitchFamily="18" charset="0"/>
                <a:ea typeface="Cambria" panose="02040503050406030204" pitchFamily="18" charset="0"/>
              </a:rPr>
              <a:t>(2) Subject to any orders passed in an appeal under section 37, any order issued by the arbitral tribunal under this section shall be deemed to be an order of the Court for all purposes and shall be enforceable under the Code of Civil Procedure,1908 (5 of 1908), in the same manner as if it were an order of the Court.</a:t>
            </a:r>
            <a:endParaRPr lang="en-US" sz="3600" dirty="0">
              <a:latin typeface="Cambria" panose="02040503050406030204" pitchFamily="18" charset="0"/>
              <a:ea typeface="Cambria" panose="02040503050406030204" pitchFamily="18" charset="0"/>
            </a:endParaRPr>
          </a:p>
          <a:p>
            <a:pPr marL="0" indent="0" algn="just">
              <a:buNone/>
            </a:pP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4868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D9AC7C-4717-4309-B7DE-ECFD363CF6BA}"/>
              </a:ext>
            </a:extLst>
          </p:cNvPr>
          <p:cNvSpPr>
            <a:spLocks noGrp="1"/>
          </p:cNvSpPr>
          <p:nvPr>
            <p:ph type="title"/>
          </p:nvPr>
        </p:nvSpPr>
        <p:spPr/>
        <p:txBody>
          <a:bodyPr/>
          <a:lstStyle/>
          <a:p>
            <a:r>
              <a:rPr lang="en-US" dirty="0"/>
              <a:t>Section 19</a:t>
            </a:r>
            <a:endParaRPr lang="en-IN" dirty="0"/>
          </a:p>
        </p:txBody>
      </p:sp>
      <p:sp>
        <p:nvSpPr>
          <p:cNvPr id="8" name="Content Placeholder 7">
            <a:extLst>
              <a:ext uri="{FF2B5EF4-FFF2-40B4-BE49-F238E27FC236}">
                <a16:creationId xmlns:a16="http://schemas.microsoft.com/office/drawing/2014/main" id="{7991425F-43E9-4379-BF19-0449C7D9BB21}"/>
              </a:ext>
            </a:extLst>
          </p:cNvPr>
          <p:cNvSpPr>
            <a:spLocks noGrp="1"/>
          </p:cNvSpPr>
          <p:nvPr>
            <p:ph idx="1"/>
          </p:nvPr>
        </p:nvSpPr>
        <p:spPr>
          <a:xfrm>
            <a:off x="874643" y="2066600"/>
            <a:ext cx="10389705" cy="3711347"/>
          </a:xfrm>
        </p:spPr>
        <p:txBody>
          <a:bodyPr>
            <a:normAutofit fontScale="92500" lnSpcReduction="10000"/>
          </a:bodyPr>
          <a:lstStyle/>
          <a:p>
            <a:pPr algn="just"/>
            <a:r>
              <a:rPr lang="en-US" b="1" u="sng" dirty="0">
                <a:latin typeface="Cambria" panose="02040503050406030204" pitchFamily="18" charset="0"/>
                <a:ea typeface="Cambria" panose="02040503050406030204" pitchFamily="18" charset="0"/>
              </a:rPr>
              <a:t>Determination of rules of procedure</a:t>
            </a:r>
            <a:r>
              <a:rPr lang="en-US" dirty="0">
                <a:latin typeface="Cambria" panose="02040503050406030204" pitchFamily="18" charset="0"/>
                <a:ea typeface="Cambria" panose="02040503050406030204" pitchFamily="18" charset="0"/>
              </a:rPr>
              <a:t>.—</a:t>
            </a:r>
          </a:p>
          <a:p>
            <a:pPr marL="0" indent="0" algn="just">
              <a:buNone/>
            </a:pPr>
            <a:r>
              <a:rPr lang="en-US" dirty="0">
                <a:latin typeface="Cambria" panose="02040503050406030204" pitchFamily="18" charset="0"/>
                <a:ea typeface="Cambria" panose="02040503050406030204" pitchFamily="18" charset="0"/>
              </a:rPr>
              <a:t> (1) The arbitral tribunal shall not be bound by the Code of Civil Procedure, 1908 (5 of 1908) or the Indian Evidence Act, 1872 (1 of 1872).</a:t>
            </a:r>
          </a:p>
          <a:p>
            <a:pPr marL="0" indent="0" algn="just">
              <a:buNone/>
            </a:pPr>
            <a:r>
              <a:rPr lang="en-US" dirty="0">
                <a:latin typeface="Cambria" panose="02040503050406030204" pitchFamily="18" charset="0"/>
                <a:ea typeface="Cambria" panose="02040503050406030204" pitchFamily="18" charset="0"/>
              </a:rPr>
              <a:t>  (2) Subject to this Part, the parties are free to agree on the procedure to be followed by the arbitral tribunal in conducting its proceedings. </a:t>
            </a:r>
          </a:p>
          <a:p>
            <a:pPr marL="0" indent="0" algn="just">
              <a:buNone/>
            </a:pPr>
            <a:r>
              <a:rPr lang="en-US" dirty="0">
                <a:latin typeface="Cambria" panose="02040503050406030204" pitchFamily="18" charset="0"/>
                <a:ea typeface="Cambria" panose="02040503050406030204" pitchFamily="18" charset="0"/>
              </a:rPr>
              <a:t> (3) Failing any agreement referred to in sub-section (2), the arbitral tribunal may, subject to this Part, conduct the proceedings in the manner it considers appropriate. </a:t>
            </a:r>
          </a:p>
          <a:p>
            <a:pPr marL="0" indent="0" algn="just">
              <a:buNone/>
            </a:pPr>
            <a:r>
              <a:rPr lang="en-US" dirty="0">
                <a:latin typeface="Cambria" panose="02040503050406030204" pitchFamily="18" charset="0"/>
                <a:ea typeface="Cambria" panose="02040503050406030204" pitchFamily="18" charset="0"/>
              </a:rPr>
              <a:t> (4) The power of the arbitral tribunal under sub-section (3) includes the power to determine the admissibility, relevance, materiality and weight of any evidence</a:t>
            </a:r>
            <a:endParaRPr lang="en-IN" dirty="0">
              <a:latin typeface="Cambria" panose="02040503050406030204" pitchFamily="18" charset="0"/>
              <a:ea typeface="Cambria" panose="02040503050406030204" pitchFamily="18" charset="0"/>
            </a:endParaRPr>
          </a:p>
          <a:p>
            <a:endParaRPr lang="en-IN" dirty="0"/>
          </a:p>
        </p:txBody>
      </p:sp>
    </p:spTree>
    <p:extLst>
      <p:ext uri="{BB962C8B-B14F-4D97-AF65-F5344CB8AC3E}">
        <p14:creationId xmlns:p14="http://schemas.microsoft.com/office/powerpoint/2010/main" val="20332863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386C-9356-4197-8EAB-D7826BC83B5C}"/>
              </a:ext>
            </a:extLst>
          </p:cNvPr>
          <p:cNvSpPr>
            <a:spLocks noGrp="1"/>
          </p:cNvSpPr>
          <p:nvPr>
            <p:ph type="title"/>
          </p:nvPr>
        </p:nvSpPr>
        <p:spPr/>
        <p:txBody>
          <a:bodyPr/>
          <a:lstStyle/>
          <a:p>
            <a:r>
              <a:rPr lang="en-US" sz="4400" dirty="0"/>
              <a:t>Introduction</a:t>
            </a:r>
            <a:r>
              <a:rPr lang="en-US" dirty="0"/>
              <a:t> </a:t>
            </a:r>
            <a:endParaRPr lang="en-IN" dirty="0"/>
          </a:p>
        </p:txBody>
      </p:sp>
      <p:sp>
        <p:nvSpPr>
          <p:cNvPr id="3" name="Content Placeholder 2">
            <a:extLst>
              <a:ext uri="{FF2B5EF4-FFF2-40B4-BE49-F238E27FC236}">
                <a16:creationId xmlns:a16="http://schemas.microsoft.com/office/drawing/2014/main" id="{47E7BC95-1FAA-4660-A5D7-4101387F0438}"/>
              </a:ext>
            </a:extLst>
          </p:cNvPr>
          <p:cNvSpPr>
            <a:spLocks noGrp="1"/>
          </p:cNvSpPr>
          <p:nvPr>
            <p:ph idx="1"/>
          </p:nvPr>
        </p:nvSpPr>
        <p:spPr>
          <a:xfrm>
            <a:off x="5418668" y="859180"/>
            <a:ext cx="5469466" cy="4119956"/>
          </a:xfrm>
        </p:spPr>
        <p:txBody>
          <a:bodyPr>
            <a:normAutofit fontScale="92500" lnSpcReduction="10000"/>
          </a:bodyPr>
          <a:lstStyle/>
          <a:p>
            <a:endParaRPr lang="en-US" dirty="0"/>
          </a:p>
          <a:p>
            <a:endParaRPr lang="en-US" dirty="0"/>
          </a:p>
          <a:p>
            <a:r>
              <a:rPr lang="en-US" dirty="0"/>
              <a:t>Arbitration and Conciliation Act 1940 repealed</a:t>
            </a:r>
          </a:p>
          <a:p>
            <a:r>
              <a:rPr lang="en-US" dirty="0"/>
              <a:t>Arbitrator – private Judge </a:t>
            </a:r>
          </a:p>
          <a:p>
            <a:r>
              <a:rPr lang="en-US" dirty="0"/>
              <a:t>Party Autonomy- Flexibility</a:t>
            </a:r>
          </a:p>
          <a:p>
            <a:r>
              <a:rPr lang="en-US" dirty="0"/>
              <a:t>Act Amended in the year 2016 and 2019</a:t>
            </a:r>
          </a:p>
          <a:p>
            <a:r>
              <a:rPr lang="en-US" dirty="0"/>
              <a:t>“Arbitration” – creation of contract and not statute </a:t>
            </a:r>
          </a:p>
          <a:p>
            <a:r>
              <a:rPr lang="en-US" dirty="0"/>
              <a:t>Growing need </a:t>
            </a:r>
            <a:endParaRPr lang="en-IN" dirty="0"/>
          </a:p>
        </p:txBody>
      </p:sp>
      <p:sp>
        <p:nvSpPr>
          <p:cNvPr id="4" name="Text Placeholder 3">
            <a:extLst>
              <a:ext uri="{FF2B5EF4-FFF2-40B4-BE49-F238E27FC236}">
                <a16:creationId xmlns:a16="http://schemas.microsoft.com/office/drawing/2014/main" id="{6BF9FBF6-383A-4B4A-A810-93FFE63EA17E}"/>
              </a:ext>
            </a:extLst>
          </p:cNvPr>
          <p:cNvSpPr>
            <a:spLocks noGrp="1"/>
          </p:cNvSpPr>
          <p:nvPr>
            <p:ph type="body" sz="half" idx="2"/>
          </p:nvPr>
        </p:nvSpPr>
        <p:spPr/>
        <p:txBody>
          <a:bodyPr/>
          <a:lstStyle/>
          <a:p>
            <a:endParaRPr lang="en-IN" dirty="0"/>
          </a:p>
        </p:txBody>
      </p:sp>
      <p:pic>
        <p:nvPicPr>
          <p:cNvPr id="6" name="Picture 5">
            <a:extLst>
              <a:ext uri="{FF2B5EF4-FFF2-40B4-BE49-F238E27FC236}">
                <a16:creationId xmlns:a16="http://schemas.microsoft.com/office/drawing/2014/main" id="{5CB00D4A-77C0-45E7-ABD7-7C60E8E9E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866" y="3031062"/>
            <a:ext cx="3718455" cy="2438404"/>
          </a:xfrm>
          <a:prstGeom prst="rect">
            <a:avLst/>
          </a:prstGeom>
        </p:spPr>
      </p:pic>
    </p:spTree>
    <p:extLst>
      <p:ext uri="{BB962C8B-B14F-4D97-AF65-F5344CB8AC3E}">
        <p14:creationId xmlns:p14="http://schemas.microsoft.com/office/powerpoint/2010/main" val="3039805420"/>
      </p:ext>
    </p:extLst>
  </p:cSld>
  <p:clrMapOvr>
    <a:masterClrMapping/>
  </p:clrMapOvr>
  <p:transition spd="slow">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FD1E0AF-F813-4EC8-9EAB-AF3695E5DF17}"/>
              </a:ext>
            </a:extLst>
          </p:cNvPr>
          <p:cNvSpPr>
            <a:spLocks noGrp="1"/>
          </p:cNvSpPr>
          <p:nvPr>
            <p:ph idx="4294967295"/>
          </p:nvPr>
        </p:nvSpPr>
        <p:spPr>
          <a:xfrm>
            <a:off x="649357" y="874437"/>
            <a:ext cx="7686260" cy="5314328"/>
          </a:xfrm>
        </p:spPr>
        <p:txBody>
          <a:bodyPr>
            <a:normAutofit/>
          </a:bodyPr>
          <a:lstStyle/>
          <a:p>
            <a:pPr marL="0" indent="0" algn="ctr">
              <a:buNone/>
            </a:pPr>
            <a:r>
              <a:rPr lang="en-US" b="1" u="sng" dirty="0">
                <a:latin typeface="Cambria" panose="02040503050406030204" pitchFamily="18" charset="0"/>
                <a:ea typeface="Cambria" panose="02040503050406030204" pitchFamily="18" charset="0"/>
              </a:rPr>
              <a:t>Section 20 Place of arbitration</a:t>
            </a:r>
            <a:r>
              <a:rPr lang="en-US" dirty="0">
                <a:latin typeface="Cambria" panose="02040503050406030204" pitchFamily="18" charset="0"/>
                <a:ea typeface="Cambria" panose="02040503050406030204" pitchFamily="18" charset="0"/>
              </a:rPr>
              <a:t>.—</a:t>
            </a:r>
          </a:p>
          <a:p>
            <a:pPr marL="0" indent="0" algn="just">
              <a:buNone/>
            </a:pPr>
            <a:r>
              <a:rPr lang="en-US" dirty="0">
                <a:latin typeface="Cambria" panose="02040503050406030204" pitchFamily="18" charset="0"/>
                <a:ea typeface="Cambria" panose="02040503050406030204" pitchFamily="18" charset="0"/>
              </a:rPr>
              <a:t> (1) The parties are free to agree on the place of arbitration.</a:t>
            </a:r>
          </a:p>
          <a:p>
            <a:pPr marL="0" indent="0" algn="just">
              <a:buNone/>
            </a:pPr>
            <a:r>
              <a:rPr lang="en-US" dirty="0">
                <a:latin typeface="Cambria" panose="02040503050406030204" pitchFamily="18" charset="0"/>
                <a:ea typeface="Cambria" panose="02040503050406030204" pitchFamily="18" charset="0"/>
              </a:rPr>
              <a:t> (2) Failing any agreement referred to in sub-section (1), the place of arbitration shall be determined by the arbitral tribunal having regard to the circumstances of the case, including the convenience of the parties. </a:t>
            </a:r>
          </a:p>
          <a:p>
            <a:pPr marL="0" indent="0" algn="just">
              <a:buNone/>
            </a:pPr>
            <a:r>
              <a:rPr lang="en-US" dirty="0">
                <a:latin typeface="Cambria" panose="02040503050406030204" pitchFamily="18" charset="0"/>
                <a:ea typeface="Cambria" panose="02040503050406030204" pitchFamily="18" charset="0"/>
              </a:rPr>
              <a:t> (3) Notwithstanding sub-section (1) or sub-section (2), the arbitral tribunal may, unless otherwise agreed by the parties, meet at anyplace it considers appropriate for consultation among its members, for hearing witnesses, experts or the parties, or for inspection of documents, goods or other property.</a:t>
            </a:r>
          </a:p>
        </p:txBody>
      </p:sp>
      <p:pic>
        <p:nvPicPr>
          <p:cNvPr id="3" name="Picture 2">
            <a:extLst>
              <a:ext uri="{FF2B5EF4-FFF2-40B4-BE49-F238E27FC236}">
                <a16:creationId xmlns:a16="http://schemas.microsoft.com/office/drawing/2014/main" id="{1A1ABB0D-E0AD-487E-95B7-3D6E68E43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128" y="2000250"/>
            <a:ext cx="2857500" cy="2857500"/>
          </a:xfrm>
          <a:prstGeom prst="ellipse">
            <a:avLst/>
          </a:prstGeom>
          <a:ln>
            <a:noFill/>
          </a:ln>
          <a:effectLst>
            <a:softEdge rad="112500"/>
          </a:effectLst>
        </p:spPr>
      </p:pic>
    </p:spTree>
    <p:extLst>
      <p:ext uri="{BB962C8B-B14F-4D97-AF65-F5344CB8AC3E}">
        <p14:creationId xmlns:p14="http://schemas.microsoft.com/office/powerpoint/2010/main" val="28882536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74B1-DB73-4D6E-8D05-3CC8768A4895}"/>
              </a:ext>
            </a:extLst>
          </p:cNvPr>
          <p:cNvSpPr>
            <a:spLocks noGrp="1"/>
          </p:cNvSpPr>
          <p:nvPr>
            <p:ph type="title"/>
          </p:nvPr>
        </p:nvSpPr>
        <p:spPr/>
        <p:txBody>
          <a:bodyPr>
            <a:normAutofit fontScale="90000"/>
          </a:bodyPr>
          <a:lstStyle/>
          <a:p>
            <a:r>
              <a:rPr lang="en-US" b="1" u="sng" dirty="0">
                <a:latin typeface="Cambria" panose="02040503050406030204" pitchFamily="18" charset="0"/>
                <a:ea typeface="Cambria" panose="02040503050406030204" pitchFamily="18" charset="0"/>
              </a:rPr>
              <a:t>Section  21- Commencement of arbitral proceedings</a:t>
            </a:r>
            <a:r>
              <a:rPr lang="en-US" dirty="0">
                <a:latin typeface="Cambria" panose="02040503050406030204" pitchFamily="18" charset="0"/>
                <a:ea typeface="Cambria" panose="02040503050406030204" pitchFamily="18" charset="0"/>
              </a:rPr>
              <a:t>.</a:t>
            </a:r>
            <a:endParaRPr lang="en-IN" dirty="0"/>
          </a:p>
        </p:txBody>
      </p:sp>
      <p:sp>
        <p:nvSpPr>
          <p:cNvPr id="3" name="Content Placeholder 2">
            <a:extLst>
              <a:ext uri="{FF2B5EF4-FFF2-40B4-BE49-F238E27FC236}">
                <a16:creationId xmlns:a16="http://schemas.microsoft.com/office/drawing/2014/main" id="{23375A40-9E40-4F7C-8CCF-D0FF129CBC94}"/>
              </a:ext>
            </a:extLst>
          </p:cNvPr>
          <p:cNvSpPr>
            <a:spLocks noGrp="1"/>
          </p:cNvSpPr>
          <p:nvPr>
            <p:ph idx="1"/>
          </p:nvPr>
        </p:nvSpPr>
        <p:spPr>
          <a:xfrm>
            <a:off x="1152939" y="2556932"/>
            <a:ext cx="10045148" cy="3318936"/>
          </a:xfrm>
        </p:spPr>
        <p:txBody>
          <a:bodyPr/>
          <a:lstStyle/>
          <a:p>
            <a:pPr marL="0" indent="0" algn="just">
              <a:buNone/>
            </a:pPr>
            <a:r>
              <a:rPr lang="en-US" dirty="0">
                <a:latin typeface="Cambria" panose="02040503050406030204" pitchFamily="18" charset="0"/>
                <a:ea typeface="Cambria" panose="02040503050406030204" pitchFamily="18" charset="0"/>
              </a:rPr>
              <a:t>Unless otherwise agreed by the parties, the arbitral proceedings in respect of a particular dispute commence on the date on which a request for that dispute to be referred to arbitration is received by the respondent.</a:t>
            </a:r>
            <a:endParaRPr lang="en-IN" dirty="0">
              <a:latin typeface="Cambria" panose="02040503050406030204" pitchFamily="18" charset="0"/>
              <a:ea typeface="Cambria" panose="02040503050406030204" pitchFamily="18" charset="0"/>
            </a:endParaRPr>
          </a:p>
          <a:p>
            <a:pPr algn="just"/>
            <a:endParaRPr lang="en-IN" dirty="0"/>
          </a:p>
        </p:txBody>
      </p:sp>
      <p:pic>
        <p:nvPicPr>
          <p:cNvPr id="5" name="Picture 4">
            <a:extLst>
              <a:ext uri="{FF2B5EF4-FFF2-40B4-BE49-F238E27FC236}">
                <a16:creationId xmlns:a16="http://schemas.microsoft.com/office/drawing/2014/main" id="{659FA1AD-33AD-4B75-BAAF-2C7BFF16B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062" y="3849756"/>
            <a:ext cx="6619875" cy="2126975"/>
          </a:xfrm>
          <a:prstGeom prst="rect">
            <a:avLst/>
          </a:prstGeom>
        </p:spPr>
      </p:pic>
    </p:spTree>
    <p:extLst>
      <p:ext uri="{BB962C8B-B14F-4D97-AF65-F5344CB8AC3E}">
        <p14:creationId xmlns:p14="http://schemas.microsoft.com/office/powerpoint/2010/main" val="3418975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EE59-DAC3-477C-B5B4-EBD7948DD5A4}"/>
              </a:ext>
            </a:extLst>
          </p:cNvPr>
          <p:cNvSpPr>
            <a:spLocks noGrp="1"/>
          </p:cNvSpPr>
          <p:nvPr>
            <p:ph type="title"/>
          </p:nvPr>
        </p:nvSpPr>
        <p:spPr/>
        <p:txBody>
          <a:bodyPr>
            <a:normAutofit fontScale="90000"/>
          </a:bodyPr>
          <a:lstStyle/>
          <a:p>
            <a:r>
              <a:rPr lang="en-US" b="1" u="sng" dirty="0">
                <a:latin typeface="Cambria" panose="02040503050406030204" pitchFamily="18" charset="0"/>
                <a:ea typeface="Cambria" panose="02040503050406030204" pitchFamily="18" charset="0"/>
              </a:rPr>
              <a:t>Section 23 . Statements of claim and </a:t>
            </a:r>
            <a:r>
              <a:rPr lang="en-US" b="1" u="sng" dirty="0" err="1">
                <a:latin typeface="Cambria" panose="02040503050406030204" pitchFamily="18" charset="0"/>
                <a:ea typeface="Cambria" panose="02040503050406030204" pitchFamily="18" charset="0"/>
              </a:rPr>
              <a:t>defence</a:t>
            </a:r>
            <a:r>
              <a:rPr lang="en-US" b="1" u="sng" dirty="0">
                <a:latin typeface="Cambria" panose="02040503050406030204" pitchFamily="18" charset="0"/>
                <a:ea typeface="Cambria" panose="02040503050406030204" pitchFamily="18" charset="0"/>
              </a:rPr>
              <a:t>.—</a:t>
            </a:r>
            <a:br>
              <a:rPr lang="en-US" b="1" u="sng" dirty="0">
                <a:latin typeface="Cambria" panose="02040503050406030204" pitchFamily="18" charset="0"/>
                <a:ea typeface="Cambria" panose="02040503050406030204" pitchFamily="18" charset="0"/>
              </a:rPr>
            </a:br>
            <a:endParaRPr lang="en-IN" dirty="0"/>
          </a:p>
        </p:txBody>
      </p:sp>
      <p:sp>
        <p:nvSpPr>
          <p:cNvPr id="3" name="Content Placeholder 2">
            <a:extLst>
              <a:ext uri="{FF2B5EF4-FFF2-40B4-BE49-F238E27FC236}">
                <a16:creationId xmlns:a16="http://schemas.microsoft.com/office/drawing/2014/main" id="{61C9F5A3-583F-45F6-9764-BF8D5D6A9EE7}"/>
              </a:ext>
            </a:extLst>
          </p:cNvPr>
          <p:cNvSpPr>
            <a:spLocks noGrp="1"/>
          </p:cNvSpPr>
          <p:nvPr>
            <p:ph idx="1"/>
          </p:nvPr>
        </p:nvSpPr>
        <p:spPr>
          <a:xfrm>
            <a:off x="1020417" y="2556932"/>
            <a:ext cx="6308035" cy="3318936"/>
          </a:xfrm>
        </p:spPr>
        <p:txBody>
          <a:bodyPr>
            <a:normAutofit/>
          </a:bodyPr>
          <a:lstStyle/>
          <a:p>
            <a:pPr algn="just"/>
            <a:r>
              <a:rPr lang="en-US" dirty="0">
                <a:latin typeface="Cambria" panose="02040503050406030204" pitchFamily="18" charset="0"/>
                <a:ea typeface="Cambria" panose="02040503050406030204" pitchFamily="18" charset="0"/>
              </a:rPr>
              <a:t>Must be completed within 6 months</a:t>
            </a:r>
          </a:p>
          <a:p>
            <a:pPr algn="just"/>
            <a:r>
              <a:rPr lang="en-US" dirty="0">
                <a:latin typeface="Cambria" panose="02040503050406030204" pitchFamily="18" charset="0"/>
                <a:ea typeface="Cambria" panose="02040503050406030204" pitchFamily="18" charset="0"/>
              </a:rPr>
              <a:t>It includes counter-claim and set-off</a:t>
            </a:r>
            <a:endParaRPr lang="en-IN"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9E6BF806-4FA5-42BA-89DA-7869D8B7C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380" y="2643118"/>
            <a:ext cx="4518991" cy="3146563"/>
          </a:xfrm>
          <a:prstGeom prst="rect">
            <a:avLst/>
          </a:prstGeom>
        </p:spPr>
      </p:pic>
    </p:spTree>
    <p:extLst>
      <p:ext uri="{BB962C8B-B14F-4D97-AF65-F5344CB8AC3E}">
        <p14:creationId xmlns:p14="http://schemas.microsoft.com/office/powerpoint/2010/main" val="2109752186"/>
      </p:ext>
    </p:extLst>
  </p:cSld>
  <p:clrMapOvr>
    <a:masterClrMapping/>
  </p:clrMapOvr>
  <p:transition spd="slow">
    <p:comb/>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565B-FCE2-4981-8884-64A6ED11596C}"/>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Section 29 (A)</a:t>
            </a:r>
            <a:endParaRPr lang="en-IN" dirty="0"/>
          </a:p>
        </p:txBody>
      </p:sp>
      <p:sp>
        <p:nvSpPr>
          <p:cNvPr id="3" name="Content Placeholder 2">
            <a:extLst>
              <a:ext uri="{FF2B5EF4-FFF2-40B4-BE49-F238E27FC236}">
                <a16:creationId xmlns:a16="http://schemas.microsoft.com/office/drawing/2014/main" id="{EDDF31B1-D0E0-4F4B-BF56-49E2F37AA85D}"/>
              </a:ext>
            </a:extLst>
          </p:cNvPr>
          <p:cNvSpPr>
            <a:spLocks noGrp="1"/>
          </p:cNvSpPr>
          <p:nvPr>
            <p:ph idx="1"/>
          </p:nvPr>
        </p:nvSpPr>
        <p:spPr>
          <a:xfrm>
            <a:off x="5658677" y="2556932"/>
            <a:ext cx="5237919" cy="3565572"/>
          </a:xfrm>
        </p:spPr>
        <p:txBody>
          <a:bodyPr>
            <a:normAutofit/>
          </a:bodyPr>
          <a:lstStyle/>
          <a:p>
            <a:pPr algn="just"/>
            <a:r>
              <a:rPr lang="en-US" b="1" u="sng" dirty="0">
                <a:latin typeface="Cambria" panose="02040503050406030204" pitchFamily="18" charset="0"/>
                <a:ea typeface="Cambria" panose="02040503050406030204" pitchFamily="18" charset="0"/>
              </a:rPr>
              <a:t>Time limit for arbitral award.—  </a:t>
            </a:r>
          </a:p>
          <a:p>
            <a:pPr marL="0" indent="0" algn="just">
              <a:buNone/>
            </a:pPr>
            <a:r>
              <a:rPr lang="en-US" dirty="0">
                <a:latin typeface="Cambria" panose="02040503050406030204" pitchFamily="18" charset="0"/>
                <a:ea typeface="Cambria" panose="02040503050406030204" pitchFamily="18" charset="0"/>
              </a:rPr>
              <a:t>  1)1 year</a:t>
            </a:r>
          </a:p>
          <a:p>
            <a:pPr marL="0" indent="0" algn="just">
              <a:buNone/>
            </a:pPr>
            <a:r>
              <a:rPr lang="en-US" dirty="0">
                <a:latin typeface="Cambria" panose="02040503050406030204" pitchFamily="18" charset="0"/>
                <a:ea typeface="Cambria" panose="02040503050406030204" pitchFamily="18" charset="0"/>
              </a:rPr>
              <a:t> 2) Extendable by 6 months with the consent of the parties.</a:t>
            </a:r>
          </a:p>
          <a:p>
            <a:pPr marL="0" indent="0" algn="just">
              <a:buNone/>
            </a:pPr>
            <a:r>
              <a:rPr lang="en-US" dirty="0">
                <a:latin typeface="Cambria" panose="02040503050406030204" pitchFamily="18" charset="0"/>
                <a:ea typeface="Cambria" panose="02040503050406030204" pitchFamily="18" charset="0"/>
              </a:rPr>
              <a:t> 3) Thereafter Extendable by Court order.</a:t>
            </a:r>
          </a:p>
        </p:txBody>
      </p:sp>
      <p:pic>
        <p:nvPicPr>
          <p:cNvPr id="5" name="Picture 4">
            <a:extLst>
              <a:ext uri="{FF2B5EF4-FFF2-40B4-BE49-F238E27FC236}">
                <a16:creationId xmlns:a16="http://schemas.microsoft.com/office/drawing/2014/main" id="{0189FAAF-8058-4593-A530-F40976FE0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706" y="2556932"/>
            <a:ext cx="2887111" cy="3048737"/>
          </a:xfrm>
          <a:prstGeom prst="rect">
            <a:avLst/>
          </a:prstGeom>
        </p:spPr>
      </p:pic>
    </p:spTree>
    <p:extLst>
      <p:ext uri="{BB962C8B-B14F-4D97-AF65-F5344CB8AC3E}">
        <p14:creationId xmlns:p14="http://schemas.microsoft.com/office/powerpoint/2010/main" val="1241355394"/>
      </p:ext>
    </p:extLst>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3362-4B04-4E55-BD6E-5A7E82C594E8}"/>
              </a:ext>
            </a:extLst>
          </p:cNvPr>
          <p:cNvSpPr>
            <a:spLocks noGrp="1"/>
          </p:cNvSpPr>
          <p:nvPr>
            <p:ph type="title"/>
          </p:nvPr>
        </p:nvSpPr>
        <p:spPr/>
        <p:txBody>
          <a:bodyPr/>
          <a:lstStyle/>
          <a:p>
            <a:r>
              <a:rPr lang="en-US" dirty="0"/>
              <a:t>Section 34 </a:t>
            </a:r>
            <a:endParaRPr lang="en-IN" dirty="0"/>
          </a:p>
        </p:txBody>
      </p:sp>
      <p:sp>
        <p:nvSpPr>
          <p:cNvPr id="3" name="Content Placeholder 2">
            <a:extLst>
              <a:ext uri="{FF2B5EF4-FFF2-40B4-BE49-F238E27FC236}">
                <a16:creationId xmlns:a16="http://schemas.microsoft.com/office/drawing/2014/main" id="{41A9306E-A7B8-43E4-ABCF-454A12C81BAE}"/>
              </a:ext>
            </a:extLst>
          </p:cNvPr>
          <p:cNvSpPr>
            <a:spLocks noGrp="1"/>
          </p:cNvSpPr>
          <p:nvPr>
            <p:ph idx="1"/>
          </p:nvPr>
        </p:nvSpPr>
        <p:spPr>
          <a:xfrm>
            <a:off x="901148" y="2120348"/>
            <a:ext cx="10548729" cy="4465982"/>
          </a:xfrm>
        </p:spPr>
        <p:txBody>
          <a:bodyPr>
            <a:normAutofit fontScale="92500" lnSpcReduction="10000"/>
          </a:bodyPr>
          <a:lstStyle/>
          <a:p>
            <a:pPr algn="just"/>
            <a:r>
              <a:rPr lang="en-US" b="1" u="sng" dirty="0">
                <a:latin typeface="Cambria" panose="02040503050406030204" pitchFamily="18" charset="0"/>
                <a:ea typeface="Cambria" panose="02040503050406030204" pitchFamily="18" charset="0"/>
              </a:rPr>
              <a:t>Application for setting aside arbitral award.—</a:t>
            </a:r>
          </a:p>
          <a:p>
            <a:pPr marL="0" indent="0" algn="just">
              <a:buNone/>
            </a:pPr>
            <a:r>
              <a:rPr lang="en-US" dirty="0">
                <a:latin typeface="Cambria" panose="02040503050406030204" pitchFamily="18" charset="0"/>
                <a:ea typeface="Cambria" panose="02040503050406030204" pitchFamily="18" charset="0"/>
              </a:rPr>
              <a:t> (1) Recourse to a Court against an arbitral award may be made only by an application for setting aside such award in accordance with sub-section (2) and sub-section (3). </a:t>
            </a:r>
          </a:p>
          <a:p>
            <a:pPr marL="0" indent="0" algn="just">
              <a:buNone/>
            </a:pPr>
            <a:r>
              <a:rPr lang="en-US" dirty="0">
                <a:latin typeface="Cambria" panose="02040503050406030204" pitchFamily="18" charset="0"/>
                <a:ea typeface="Cambria" panose="02040503050406030204" pitchFamily="18" charset="0"/>
              </a:rPr>
              <a:t> (2) An arbitral award may be set aside by the Court only if— </a:t>
            </a:r>
          </a:p>
          <a:p>
            <a:pPr marL="0" indent="0" algn="just">
              <a:buNone/>
            </a:pPr>
            <a:r>
              <a:rPr lang="en-US" dirty="0">
                <a:latin typeface="Cambria" panose="02040503050406030204" pitchFamily="18" charset="0"/>
                <a:ea typeface="Cambria" panose="02040503050406030204" pitchFamily="18" charset="0"/>
              </a:rPr>
              <a:t>  (a) the party making the application 1 [establishes on the basis of the record of the arbitral tribunal that]—</a:t>
            </a:r>
          </a:p>
          <a:p>
            <a:pPr marL="0" indent="0" algn="just">
              <a:buNone/>
            </a:pP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a party was under some incapacity, or </a:t>
            </a:r>
          </a:p>
          <a:p>
            <a:pPr marL="0" indent="0" algn="just">
              <a:buNone/>
            </a:pPr>
            <a:r>
              <a:rPr lang="en-US" dirty="0">
                <a:latin typeface="Cambria" panose="02040503050406030204" pitchFamily="18" charset="0"/>
                <a:ea typeface="Cambria" panose="02040503050406030204" pitchFamily="18" charset="0"/>
              </a:rPr>
              <a:t> (ii) the arbitration agreement is not valid under the law to which the parties have subjected it or, failing any indication thereon, under the law for the time being in force; or </a:t>
            </a:r>
          </a:p>
          <a:p>
            <a:pPr marL="0" indent="0" algn="just">
              <a:buNone/>
            </a:pPr>
            <a:r>
              <a:rPr lang="en-US"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0381611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DFF72-0A74-4B63-B76A-07D8B62B2E8F}"/>
              </a:ext>
            </a:extLst>
          </p:cNvPr>
          <p:cNvSpPr>
            <a:spLocks noGrp="1"/>
          </p:cNvSpPr>
          <p:nvPr>
            <p:ph idx="4294967295"/>
          </p:nvPr>
        </p:nvSpPr>
        <p:spPr>
          <a:xfrm>
            <a:off x="821635" y="755375"/>
            <a:ext cx="10641495" cy="5420138"/>
          </a:xfrm>
        </p:spPr>
        <p:txBody>
          <a:bodyPr>
            <a:normAutofit/>
          </a:bodyPr>
          <a:lstStyle/>
          <a:p>
            <a:pPr marL="0" indent="0" algn="just">
              <a:buNone/>
            </a:pPr>
            <a:r>
              <a:rPr lang="en-US" sz="2800" dirty="0">
                <a:latin typeface="Cambria" panose="02040503050406030204" pitchFamily="18" charset="0"/>
                <a:ea typeface="Cambria" panose="02040503050406030204" pitchFamily="18" charset="0"/>
              </a:rPr>
              <a:t>(iii) the party making the application was not given proper notice of the appointment of an arbitrator or of the arbitral proceedings or was otherwise unable to present his case; or </a:t>
            </a:r>
          </a:p>
          <a:p>
            <a:pPr marL="0" indent="0" algn="just">
              <a:buNone/>
            </a:pPr>
            <a:r>
              <a:rPr lang="en-US" sz="2800" dirty="0">
                <a:latin typeface="Cambria" panose="02040503050406030204" pitchFamily="18" charset="0"/>
                <a:ea typeface="Cambria" panose="02040503050406030204" pitchFamily="18" charset="0"/>
              </a:rPr>
              <a:t> (iv) the arbitral award deals with a dispute not contemplated by or not falling within the terms of the submission to arbitration, or it contains decisions on matters beyond the scope of the submission to arbitration: Provided that, if the decisions on matters submitted to arbitration can be separated from those not so submitted, only that part of the arbitral award which contains decisions on matters not submitted to arbitration may be set aside; or</a:t>
            </a:r>
          </a:p>
          <a:p>
            <a:pPr marL="0" indent="0" algn="just">
              <a:buNone/>
            </a:pPr>
            <a:r>
              <a:rPr lang="en-US" sz="2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389174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3FDE70-73AD-4E46-BF6A-9B148FC2FD14}"/>
              </a:ext>
            </a:extLst>
          </p:cNvPr>
          <p:cNvSpPr>
            <a:spLocks noGrp="1"/>
          </p:cNvSpPr>
          <p:nvPr>
            <p:ph idx="4294967295"/>
          </p:nvPr>
        </p:nvSpPr>
        <p:spPr>
          <a:xfrm>
            <a:off x="901148" y="758583"/>
            <a:ext cx="10389704" cy="5340833"/>
          </a:xfrm>
        </p:spPr>
        <p:txBody>
          <a:bodyPr>
            <a:normAutofit/>
          </a:bodyPr>
          <a:lstStyle/>
          <a:p>
            <a:pPr marL="0" indent="0" algn="just">
              <a:buNone/>
            </a:pPr>
            <a:r>
              <a:rPr lang="en-US" sz="2800" dirty="0">
                <a:latin typeface="Cambria" panose="02040503050406030204" pitchFamily="18" charset="0"/>
                <a:ea typeface="Cambria" panose="02040503050406030204" pitchFamily="18" charset="0"/>
              </a:rPr>
              <a:t>(v) the composition of the arbitral tribunal or the arbitral procedure was not in accordance with the agreement of the parties, unless such agreement was in conflict with a provision of this Part from which the parties cannot derogate, or, failing such agreement, was not in accordance with this Part; or</a:t>
            </a:r>
          </a:p>
          <a:p>
            <a:pPr marL="0" indent="0" algn="just">
              <a:buNone/>
            </a:pPr>
            <a:r>
              <a:rPr lang="en-US" sz="2800" dirty="0">
                <a:latin typeface="Cambria" panose="02040503050406030204" pitchFamily="18" charset="0"/>
                <a:ea typeface="Cambria" panose="02040503050406030204" pitchFamily="18" charset="0"/>
              </a:rPr>
              <a:t> (b) the Court finds that— </a:t>
            </a:r>
          </a:p>
          <a:p>
            <a:pPr marL="0" indent="0" algn="just">
              <a:buNone/>
            </a:pP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i</a:t>
            </a:r>
            <a:r>
              <a:rPr lang="en-US" sz="2800" dirty="0">
                <a:latin typeface="Cambria" panose="02040503050406030204" pitchFamily="18" charset="0"/>
                <a:ea typeface="Cambria" panose="02040503050406030204" pitchFamily="18" charset="0"/>
              </a:rPr>
              <a:t>) the subject-matter of the dispute is not capable of settlement by arbitration under the law for the time being in force, or</a:t>
            </a:r>
          </a:p>
          <a:p>
            <a:pPr marL="0" indent="0" algn="just">
              <a:buNone/>
            </a:pPr>
            <a:r>
              <a:rPr lang="en-US" sz="2800" dirty="0">
                <a:latin typeface="Cambria" panose="02040503050406030204" pitchFamily="18" charset="0"/>
                <a:ea typeface="Cambria" panose="02040503050406030204" pitchFamily="18" charset="0"/>
              </a:rPr>
              <a:t>  (ii) the arbitral award is in conflict with the public policy of India.  </a:t>
            </a:r>
          </a:p>
          <a:p>
            <a:endParaRPr lang="en-IN" dirty="0"/>
          </a:p>
        </p:txBody>
      </p:sp>
    </p:spTree>
    <p:extLst>
      <p:ext uri="{BB962C8B-B14F-4D97-AF65-F5344CB8AC3E}">
        <p14:creationId xmlns:p14="http://schemas.microsoft.com/office/powerpoint/2010/main" val="276577519"/>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69C927-E3B5-4E3F-8F44-A026D5F035A6}"/>
              </a:ext>
            </a:extLst>
          </p:cNvPr>
          <p:cNvSpPr>
            <a:spLocks noGrp="1"/>
          </p:cNvSpPr>
          <p:nvPr>
            <p:ph idx="4294967295"/>
          </p:nvPr>
        </p:nvSpPr>
        <p:spPr>
          <a:xfrm>
            <a:off x="1133061" y="768419"/>
            <a:ext cx="9925878" cy="5075790"/>
          </a:xfrm>
        </p:spPr>
        <p:txBody>
          <a:bodyPr>
            <a:normAutofit lnSpcReduction="10000"/>
          </a:bodyPr>
          <a:lstStyle/>
          <a:p>
            <a:pPr marL="0" indent="0" algn="just">
              <a:buNone/>
            </a:pPr>
            <a:r>
              <a:rPr lang="en-US" dirty="0">
                <a:latin typeface="Cambria" panose="02040503050406030204" pitchFamily="18" charset="0"/>
                <a:ea typeface="Cambria" panose="02040503050406030204" pitchFamily="18" charset="0"/>
              </a:rPr>
              <a:t>(2A) An arbitral award arising out of arbitrations other than international commercial arbitrations, may also be set aside by the Court, if the Court finds that the award is vitiated by patent illegality appearing on the face of the award: Provided that an award shall not be set aside merely on the ground of an erroneous application of the law or by reappreciation of evidence.]</a:t>
            </a:r>
          </a:p>
          <a:p>
            <a:pPr marL="0" indent="0" algn="just">
              <a:buNone/>
            </a:pPr>
            <a:r>
              <a:rPr lang="en-US" dirty="0">
                <a:latin typeface="Cambria" panose="02040503050406030204" pitchFamily="18" charset="0"/>
                <a:ea typeface="Cambria" panose="02040503050406030204" pitchFamily="18" charset="0"/>
              </a:rPr>
              <a:t>(3) An application for setting aside may not be made after three months have elapsed from the date on which the party making that application had received the arbitral award or, if a request had been made under section 33, from the date on which that request had been disposed of by the arbitral tribunal: Provided that if the Court is satisfied that the applicant was prevented by sufficient cause from making the application within the said period of three months it may entertain the application within a further period of thirty days, but not thereafter.  </a:t>
            </a:r>
          </a:p>
        </p:txBody>
      </p:sp>
    </p:spTree>
    <p:extLst>
      <p:ext uri="{BB962C8B-B14F-4D97-AF65-F5344CB8AC3E}">
        <p14:creationId xmlns:p14="http://schemas.microsoft.com/office/powerpoint/2010/main" val="12494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F9CB3A-ABD9-47CA-B6E7-D34C9894849F}"/>
              </a:ext>
            </a:extLst>
          </p:cNvPr>
          <p:cNvSpPr>
            <a:spLocks noGrp="1"/>
          </p:cNvSpPr>
          <p:nvPr>
            <p:ph idx="4294967295"/>
          </p:nvPr>
        </p:nvSpPr>
        <p:spPr>
          <a:xfrm>
            <a:off x="1033668" y="529396"/>
            <a:ext cx="10257183" cy="5420830"/>
          </a:xfrm>
        </p:spPr>
        <p:txBody>
          <a:bodyPr>
            <a:normAutofit lnSpcReduction="10000"/>
          </a:bodyPr>
          <a:lstStyle/>
          <a:p>
            <a:pPr marL="0" indent="0" algn="just">
              <a:buNone/>
            </a:pPr>
            <a:endParaRPr lang="en-US" dirty="0">
              <a:latin typeface="Cambria" panose="02040503050406030204" pitchFamily="18" charset="0"/>
              <a:ea typeface="Cambria" panose="02040503050406030204" pitchFamily="18" charset="0"/>
            </a:endParaRPr>
          </a:p>
          <a:p>
            <a:pPr marL="0" indent="0" algn="just">
              <a:buNone/>
            </a:pPr>
            <a:r>
              <a:rPr lang="en-US" dirty="0">
                <a:latin typeface="Cambria" panose="02040503050406030204" pitchFamily="18" charset="0"/>
                <a:ea typeface="Cambria" panose="02040503050406030204" pitchFamily="18" charset="0"/>
              </a:rPr>
              <a:t>(4) On receipt of an application under sub-section (1), the Court may, where it is appropriate and it is so requested by a party, adjourn the proceedings for a period of time determined by it in order to give the arbitral tribunal an opportunity to resume the arbitral proceedings or to take such other action as in the opinion of arbitral tribunal will eliminate the grounds for setting aside the arbitral award. </a:t>
            </a:r>
          </a:p>
          <a:p>
            <a:pPr marL="0" indent="0" algn="just">
              <a:buNone/>
            </a:pPr>
            <a:r>
              <a:rPr lang="en-US" dirty="0">
                <a:latin typeface="Cambria" panose="02040503050406030204" pitchFamily="18" charset="0"/>
                <a:ea typeface="Cambria" panose="02040503050406030204" pitchFamily="18" charset="0"/>
              </a:rPr>
              <a:t>(5) An application under this section shall be filed by a party only after issuing a prior notice to the other party and such application shall be accompanied by an affidavit by the applicant endorsing compliance with the said requirement. </a:t>
            </a:r>
          </a:p>
          <a:p>
            <a:pPr marL="0" indent="0" algn="just">
              <a:buNone/>
            </a:pPr>
            <a:r>
              <a:rPr lang="en-US" dirty="0">
                <a:latin typeface="Cambria" panose="02040503050406030204" pitchFamily="18" charset="0"/>
                <a:ea typeface="Cambria" panose="02040503050406030204" pitchFamily="18" charset="0"/>
              </a:rPr>
              <a:t>(6) An application under this section shall be disposed of expeditiously, and in any event, within a period of one year from the date on which the notice referred to in sub-section (5) is served upon the other party.] </a:t>
            </a:r>
            <a:endParaRPr lang="en-IN" dirty="0">
              <a:latin typeface="Cambria" panose="02040503050406030204" pitchFamily="18" charset="0"/>
              <a:ea typeface="Cambria" panose="02040503050406030204" pitchFamily="18" charset="0"/>
            </a:endParaRPr>
          </a:p>
          <a:p>
            <a:endParaRPr lang="en-IN" dirty="0"/>
          </a:p>
        </p:txBody>
      </p:sp>
    </p:spTree>
    <p:extLst>
      <p:ext uri="{BB962C8B-B14F-4D97-AF65-F5344CB8AC3E}">
        <p14:creationId xmlns:p14="http://schemas.microsoft.com/office/powerpoint/2010/main" val="438174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DD70-460A-4650-8BA6-705FD8B5DF5F}"/>
              </a:ext>
            </a:extLst>
          </p:cNvPr>
          <p:cNvSpPr>
            <a:spLocks noGrp="1"/>
          </p:cNvSpPr>
          <p:nvPr>
            <p:ph type="title"/>
          </p:nvPr>
        </p:nvSpPr>
        <p:spPr>
          <a:xfrm>
            <a:off x="1295401" y="1419453"/>
            <a:ext cx="9601196" cy="1303867"/>
          </a:xfrm>
        </p:spPr>
        <p:txBody>
          <a:bodyPr>
            <a:normAutofit fontScale="90000"/>
          </a:bodyPr>
          <a:lstStyle/>
          <a:p>
            <a:r>
              <a:rPr lang="en-US" dirty="0"/>
              <a:t>PSA </a:t>
            </a:r>
            <a:r>
              <a:rPr lang="en-US" dirty="0" err="1"/>
              <a:t>Sical</a:t>
            </a:r>
            <a:r>
              <a:rPr lang="en-US" dirty="0"/>
              <a:t> Terminal Pvt Ltd V/s The Board of Trustee of V.O Chidambaram Port</a:t>
            </a:r>
            <a:br>
              <a:rPr lang="en-US" dirty="0"/>
            </a:br>
            <a:r>
              <a:rPr lang="en-US" dirty="0"/>
              <a:t>[AIR 2021 SC 4661]</a:t>
            </a:r>
            <a:endParaRPr lang="en-IN" dirty="0"/>
          </a:p>
        </p:txBody>
      </p:sp>
      <p:sp>
        <p:nvSpPr>
          <p:cNvPr id="3" name="Content Placeholder 2">
            <a:extLst>
              <a:ext uri="{FF2B5EF4-FFF2-40B4-BE49-F238E27FC236}">
                <a16:creationId xmlns:a16="http://schemas.microsoft.com/office/drawing/2014/main" id="{78E09FE7-32C8-4437-BD00-6B5B30E46C7F}"/>
              </a:ext>
            </a:extLst>
          </p:cNvPr>
          <p:cNvSpPr>
            <a:spLocks noGrp="1"/>
          </p:cNvSpPr>
          <p:nvPr>
            <p:ph idx="1"/>
          </p:nvPr>
        </p:nvSpPr>
        <p:spPr>
          <a:xfrm>
            <a:off x="808382" y="3060514"/>
            <a:ext cx="10469217" cy="3318936"/>
          </a:xfrm>
        </p:spPr>
        <p:txBody>
          <a:bodyPr>
            <a:normAutofit fontScale="92500" lnSpcReduction="10000"/>
          </a:bodyPr>
          <a:lstStyle/>
          <a:p>
            <a:pPr marL="0" indent="0" algn="just">
              <a:buNone/>
            </a:pPr>
            <a:r>
              <a:rPr lang="en-US" b="0" i="0" dirty="0">
                <a:solidFill>
                  <a:srgbClr val="222222"/>
                </a:solidFill>
                <a:effectLst/>
                <a:latin typeface="Arial" panose="020B0604020202020204" pitchFamily="34" charset="0"/>
              </a:rPr>
              <a:t> Thus a finding based on no evidence at all or an award which ignores vital evidence in arriving at its decision would be perverse and liable to be set aside on the ground of patent illegality. "44. It is settled law that where:</a:t>
            </a:r>
          </a:p>
          <a:p>
            <a:pPr marL="0" indent="0" algn="just">
              <a:buNone/>
            </a:pPr>
            <a:r>
              <a:rPr lang="en-US" b="0" i="0" dirty="0" err="1">
                <a:solidFill>
                  <a:srgbClr val="222222"/>
                </a:solidFill>
                <a:effectLst/>
                <a:latin typeface="Arial" panose="020B0604020202020204" pitchFamily="34" charset="0"/>
              </a:rPr>
              <a:t>i</a:t>
            </a:r>
            <a:r>
              <a:rPr lang="en-US" b="0" i="0" dirty="0">
                <a:solidFill>
                  <a:srgbClr val="222222"/>
                </a:solidFill>
                <a:effectLst/>
                <a:latin typeface="Arial" panose="020B0604020202020204" pitchFamily="34" charset="0"/>
              </a:rPr>
              <a:t>. a finding is based on no evidence, or</a:t>
            </a:r>
          </a:p>
          <a:p>
            <a:pPr marL="0" indent="0" algn="just">
              <a:buNone/>
            </a:pP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ii. an Arbitral Tribunal takes into account something irrelevant to the decision which it arrives at: or</a:t>
            </a:r>
          </a:p>
          <a:p>
            <a:pPr marL="0" indent="0" algn="just">
              <a:buNone/>
            </a:pPr>
            <a:r>
              <a:rPr lang="en-US" b="0" i="0" dirty="0">
                <a:solidFill>
                  <a:srgbClr val="222222"/>
                </a:solidFill>
                <a:effectLst/>
                <a:latin typeface="Arial" panose="020B0604020202020204" pitchFamily="34" charset="0"/>
              </a:rPr>
              <a:t>iii. ignores vital evidence in arriving at its decision, such decision would necessarily be perverse" AIR 2021 SC 4661</a:t>
            </a:r>
          </a:p>
          <a:p>
            <a:pPr algn="just"/>
            <a:endParaRPr lang="en-IN" dirty="0"/>
          </a:p>
        </p:txBody>
      </p:sp>
    </p:spTree>
    <p:extLst>
      <p:ext uri="{BB962C8B-B14F-4D97-AF65-F5344CB8AC3E}">
        <p14:creationId xmlns:p14="http://schemas.microsoft.com/office/powerpoint/2010/main" val="15172603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A443EE-10F0-4072-BF82-0071515EB5B8}"/>
              </a:ext>
            </a:extLst>
          </p:cNvPr>
          <p:cNvSpPr>
            <a:spLocks noGrp="1"/>
          </p:cNvSpPr>
          <p:nvPr>
            <p:ph type="title" idx="4294967295"/>
          </p:nvPr>
        </p:nvSpPr>
        <p:spPr>
          <a:xfrm>
            <a:off x="3377647" y="333307"/>
            <a:ext cx="5844210" cy="1303337"/>
          </a:xfrm>
        </p:spPr>
        <p:txBody>
          <a:bodyPr>
            <a:normAutofit/>
          </a:bodyPr>
          <a:lstStyle/>
          <a:p>
            <a:r>
              <a:rPr lang="en-US" sz="3600" dirty="0"/>
              <a:t>Arbitration V/S Litigation </a:t>
            </a:r>
            <a:endParaRPr lang="en-IN" sz="3600" dirty="0"/>
          </a:p>
        </p:txBody>
      </p:sp>
      <p:graphicFrame>
        <p:nvGraphicFramePr>
          <p:cNvPr id="7" name="Content Placeholder 6">
            <a:extLst>
              <a:ext uri="{FF2B5EF4-FFF2-40B4-BE49-F238E27FC236}">
                <a16:creationId xmlns:a16="http://schemas.microsoft.com/office/drawing/2014/main" id="{146061C8-9CEE-402D-A266-B1216BF0C1D1}"/>
              </a:ext>
            </a:extLst>
          </p:cNvPr>
          <p:cNvGraphicFramePr>
            <a:graphicFrameLocks noGrp="1"/>
          </p:cNvGraphicFramePr>
          <p:nvPr>
            <p:ph idx="4294967295"/>
            <p:extLst>
              <p:ext uri="{D42A27DB-BD31-4B8C-83A1-F6EECF244321}">
                <p14:modId xmlns:p14="http://schemas.microsoft.com/office/powerpoint/2010/main" val="1620366548"/>
              </p:ext>
            </p:extLst>
          </p:nvPr>
        </p:nvGraphicFramePr>
        <p:xfrm>
          <a:off x="1295400" y="1417983"/>
          <a:ext cx="10273748" cy="479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325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F748-4647-430C-AEA5-8EB14A95EAD7}"/>
              </a:ext>
            </a:extLst>
          </p:cNvPr>
          <p:cNvSpPr>
            <a:spLocks noGrp="1"/>
          </p:cNvSpPr>
          <p:nvPr>
            <p:ph type="title" idx="4294967295"/>
          </p:nvPr>
        </p:nvSpPr>
        <p:spPr>
          <a:xfrm>
            <a:off x="834886" y="982663"/>
            <a:ext cx="9912627" cy="687111"/>
          </a:xfrm>
        </p:spPr>
        <p:txBody>
          <a:bodyPr>
            <a:noAutofit/>
          </a:bodyPr>
          <a:lstStyle/>
          <a:p>
            <a:r>
              <a:rPr lang="en-US" sz="3200" dirty="0"/>
              <a:t>Union of India V/s M/s Popular Construction Company</a:t>
            </a:r>
            <a:br>
              <a:rPr lang="en-US" sz="3200" dirty="0"/>
            </a:br>
            <a:r>
              <a:rPr lang="en-US" sz="3200" dirty="0"/>
              <a:t>[AIR 2001 SC 4010]</a:t>
            </a:r>
            <a:endParaRPr lang="en-IN" sz="3200" dirty="0"/>
          </a:p>
        </p:txBody>
      </p:sp>
      <p:sp>
        <p:nvSpPr>
          <p:cNvPr id="3" name="Content Placeholder 2">
            <a:extLst>
              <a:ext uri="{FF2B5EF4-FFF2-40B4-BE49-F238E27FC236}">
                <a16:creationId xmlns:a16="http://schemas.microsoft.com/office/drawing/2014/main" id="{4EF2872A-E7C7-48CE-A97D-605A6FC4E201}"/>
              </a:ext>
            </a:extLst>
          </p:cNvPr>
          <p:cNvSpPr>
            <a:spLocks noGrp="1"/>
          </p:cNvSpPr>
          <p:nvPr>
            <p:ph idx="4294967295"/>
          </p:nvPr>
        </p:nvSpPr>
        <p:spPr>
          <a:xfrm>
            <a:off x="1085367" y="1770062"/>
            <a:ext cx="10218737" cy="4312686"/>
          </a:xfrm>
        </p:spPr>
        <p:txBody>
          <a:bodyPr>
            <a:normAutofit/>
          </a:bodyPr>
          <a:lstStyle/>
          <a:p>
            <a:r>
              <a:rPr lang="en-US" b="1" u="sng" dirty="0">
                <a:latin typeface="Cambria" panose="02040503050406030204" pitchFamily="18" charset="0"/>
                <a:ea typeface="Cambria" panose="02040503050406030204" pitchFamily="18" charset="0"/>
              </a:rPr>
              <a:t>Issue</a:t>
            </a:r>
            <a:r>
              <a:rPr lang="en-US" dirty="0">
                <a:latin typeface="Cambria" panose="02040503050406030204" pitchFamily="18" charset="0"/>
                <a:ea typeface="Cambria" panose="02040503050406030204" pitchFamily="18" charset="0"/>
              </a:rPr>
              <a:t> : Is section 5 of Limitation Act applicable for extending period of Limitation For setting aside arbitral award ?</a:t>
            </a:r>
          </a:p>
          <a:p>
            <a:pPr algn="just"/>
            <a:r>
              <a:rPr lang="en-US" b="1" i="0" u="sng" dirty="0">
                <a:solidFill>
                  <a:srgbClr val="222222"/>
                </a:solidFill>
                <a:effectLst/>
                <a:latin typeface="Cambria" panose="02040503050406030204" pitchFamily="18" charset="0"/>
                <a:ea typeface="Cambria" panose="02040503050406030204" pitchFamily="18" charset="0"/>
              </a:rPr>
              <a:t>Decision</a:t>
            </a:r>
            <a:r>
              <a:rPr lang="en-US" b="0" i="0" dirty="0">
                <a:solidFill>
                  <a:srgbClr val="222222"/>
                </a:solidFill>
                <a:effectLst/>
                <a:latin typeface="Cambria" panose="02040503050406030204" pitchFamily="18" charset="0"/>
                <a:ea typeface="Cambria" panose="02040503050406030204" pitchFamily="18" charset="0"/>
              </a:rPr>
              <a:t>:   No</a:t>
            </a:r>
          </a:p>
          <a:p>
            <a:endParaRPr lang="en-IN" dirty="0"/>
          </a:p>
        </p:txBody>
      </p:sp>
    </p:spTree>
    <p:extLst>
      <p:ext uri="{BB962C8B-B14F-4D97-AF65-F5344CB8AC3E}">
        <p14:creationId xmlns:p14="http://schemas.microsoft.com/office/powerpoint/2010/main" val="22120185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B7B9-6982-4D39-B7A8-F5E826710745}"/>
              </a:ext>
            </a:extLst>
          </p:cNvPr>
          <p:cNvSpPr>
            <a:spLocks noGrp="1"/>
          </p:cNvSpPr>
          <p:nvPr>
            <p:ph type="title"/>
          </p:nvPr>
        </p:nvSpPr>
        <p:spPr/>
        <p:txBody>
          <a:bodyPr>
            <a:normAutofit fontScale="90000"/>
          </a:bodyPr>
          <a:lstStyle/>
          <a:p>
            <a:r>
              <a:rPr lang="en-US" dirty="0"/>
              <a:t>State of </a:t>
            </a:r>
            <a:r>
              <a:rPr lang="en-US" dirty="0" err="1"/>
              <a:t>Chhattisghar</a:t>
            </a:r>
            <a:r>
              <a:rPr lang="en-US" dirty="0"/>
              <a:t> and </a:t>
            </a:r>
            <a:r>
              <a:rPr lang="en-US" dirty="0" err="1"/>
              <a:t>anr</a:t>
            </a:r>
            <a:r>
              <a:rPr lang="en-US" dirty="0"/>
              <a:t> V/s Sal Udyog Pvt Ltd [(2022) 2 SCC 275]</a:t>
            </a:r>
            <a:endParaRPr lang="en-IN" dirty="0"/>
          </a:p>
        </p:txBody>
      </p:sp>
      <p:sp>
        <p:nvSpPr>
          <p:cNvPr id="3" name="Content Placeholder 2">
            <a:extLst>
              <a:ext uri="{FF2B5EF4-FFF2-40B4-BE49-F238E27FC236}">
                <a16:creationId xmlns:a16="http://schemas.microsoft.com/office/drawing/2014/main" id="{56364941-670D-486F-9A25-6BAE284B5C35}"/>
              </a:ext>
            </a:extLst>
          </p:cNvPr>
          <p:cNvSpPr>
            <a:spLocks noGrp="1"/>
          </p:cNvSpPr>
          <p:nvPr>
            <p:ph idx="1"/>
          </p:nvPr>
        </p:nvSpPr>
        <p:spPr/>
        <p:txBody>
          <a:bodyPr/>
          <a:lstStyle/>
          <a:p>
            <a:pPr algn="just"/>
            <a:r>
              <a:rPr lang="en-US" b="0" i="0" dirty="0">
                <a:solidFill>
                  <a:srgbClr val="222222"/>
                </a:solidFill>
                <a:effectLst/>
                <a:latin typeface="Cambria" panose="02040503050406030204" pitchFamily="18" charset="0"/>
                <a:ea typeface="Cambria" panose="02040503050406030204" pitchFamily="18" charset="0"/>
              </a:rPr>
              <a:t>The </a:t>
            </a:r>
            <a:r>
              <a:rPr lang="en-US" b="0" i="0" dirty="0" err="1">
                <a:solidFill>
                  <a:srgbClr val="222222"/>
                </a:solidFill>
                <a:effectLst/>
                <a:latin typeface="Cambria" panose="02040503050406030204" pitchFamily="18" charset="0"/>
                <a:ea typeface="Cambria" panose="02040503050406030204" pitchFamily="18" charset="0"/>
              </a:rPr>
              <a:t>jugdement</a:t>
            </a:r>
            <a:r>
              <a:rPr lang="en-US" b="0" i="0" dirty="0">
                <a:solidFill>
                  <a:srgbClr val="222222"/>
                </a:solidFill>
                <a:effectLst/>
                <a:latin typeface="Cambria" panose="02040503050406030204" pitchFamily="18" charset="0"/>
                <a:ea typeface="Cambria" panose="02040503050406030204" pitchFamily="18" charset="0"/>
              </a:rPr>
              <a:t> clearly states that  "failure on part of the Arbitrators to decide in accordance with terms of the Contract governing parties would certainly attract patent illegality ground, as said oversight amounts to gross contravention of section 28 (3) of the Act, that enjoins Arbitral Tribunal to take into account terms of the Contract while passing an Award, said patent illegality is not only apparent on face of award, it goes to very root of matter and deserves interference."</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8373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CB2C-6857-4885-A637-87087D1B62A8}"/>
              </a:ext>
            </a:extLst>
          </p:cNvPr>
          <p:cNvSpPr>
            <a:spLocks noGrp="1"/>
          </p:cNvSpPr>
          <p:nvPr>
            <p:ph type="title" idx="4294967295"/>
          </p:nvPr>
        </p:nvSpPr>
        <p:spPr>
          <a:xfrm>
            <a:off x="2133599" y="638106"/>
            <a:ext cx="7666383" cy="1303337"/>
          </a:xfrm>
        </p:spPr>
        <p:txBody>
          <a:bodyPr>
            <a:noAutofit/>
          </a:bodyPr>
          <a:lstStyle/>
          <a:p>
            <a:r>
              <a:rPr lang="en-US" sz="3200" dirty="0"/>
              <a:t>BCCI V/s Deccan Chronicle Holdings Ltd </a:t>
            </a:r>
            <a:br>
              <a:rPr lang="en-US" sz="3200" dirty="0"/>
            </a:br>
            <a:r>
              <a:rPr lang="en-US" sz="3200" dirty="0"/>
              <a:t>[2021 SCC Online Bom 834]</a:t>
            </a:r>
            <a:endParaRPr lang="en-IN" sz="3200" dirty="0"/>
          </a:p>
        </p:txBody>
      </p:sp>
      <p:sp>
        <p:nvSpPr>
          <p:cNvPr id="3" name="Content Placeholder 2">
            <a:extLst>
              <a:ext uri="{FF2B5EF4-FFF2-40B4-BE49-F238E27FC236}">
                <a16:creationId xmlns:a16="http://schemas.microsoft.com/office/drawing/2014/main" id="{A510CF3C-48D0-4113-8E8E-ED44DBE1CC6A}"/>
              </a:ext>
            </a:extLst>
          </p:cNvPr>
          <p:cNvSpPr>
            <a:spLocks noGrp="1"/>
          </p:cNvSpPr>
          <p:nvPr>
            <p:ph idx="4294967295"/>
          </p:nvPr>
        </p:nvSpPr>
        <p:spPr>
          <a:xfrm>
            <a:off x="1020416" y="1941443"/>
            <a:ext cx="10270435" cy="4075044"/>
          </a:xfrm>
        </p:spPr>
        <p:txBody>
          <a:bodyPr>
            <a:normAutofit fontScale="92500" lnSpcReduction="10000"/>
          </a:bodyPr>
          <a:lstStyle/>
          <a:p>
            <a:pPr algn="just"/>
            <a:r>
              <a:rPr lang="en-US" dirty="0">
                <a:latin typeface="Cambria" panose="02040503050406030204" pitchFamily="18" charset="0"/>
                <a:ea typeface="Cambria" panose="02040503050406030204" pitchFamily="18" charset="0"/>
              </a:rPr>
              <a:t>Merely referencing the entirety of the evidence is insufficient. Indeed, I would venture to suggest that by its very nature, an arbitral award demands far greater attention to minutiae and details than even a civil trial court. After all, a statutory first appeal lies against a decision of a trial court. Not so in arbitration. The principle of minimal curial intervention cannot be a license to an arbitral tribunal to take shortcuts and render unreasoned awards on the purest speculation, leaving reasons to the imagination. Possibly, arbitral awards are far more demanding than curial judgments.</a:t>
            </a:r>
          </a:p>
          <a:p>
            <a:pPr algn="just"/>
            <a:r>
              <a:rPr lang="en-US" dirty="0">
                <a:latin typeface="Cambria" panose="02040503050406030204" pitchFamily="18" charset="0"/>
                <a:ea typeface="Cambria" panose="02040503050406030204" pitchFamily="18" charset="0"/>
              </a:rPr>
              <a:t>It is settled that a Section 34 court cannot and will not examine the reasonableness of reasons in the Award. But a Section 34 court can, will and must examine whether reasons exist. That is a requirement of arbitration law and the Arbitration Act.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74529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9BDF-E9AD-4548-86B3-B08F4B2CF16C}"/>
              </a:ext>
            </a:extLst>
          </p:cNvPr>
          <p:cNvSpPr>
            <a:spLocks noGrp="1"/>
          </p:cNvSpPr>
          <p:nvPr>
            <p:ph type="title"/>
          </p:nvPr>
        </p:nvSpPr>
        <p:spPr>
          <a:xfrm>
            <a:off x="1467680" y="1538723"/>
            <a:ext cx="9601196" cy="1303867"/>
          </a:xfrm>
        </p:spPr>
        <p:txBody>
          <a:bodyPr>
            <a:normAutofit fontScale="90000"/>
          </a:bodyPr>
          <a:lstStyle/>
          <a:p>
            <a:r>
              <a:rPr lang="en-US" dirty="0"/>
              <a:t>P.R. Shah Shares and Stock brokers </a:t>
            </a:r>
            <a:r>
              <a:rPr lang="en-US" dirty="0" err="1"/>
              <a:t>pvt</a:t>
            </a:r>
            <a:r>
              <a:rPr lang="en-US" dirty="0"/>
              <a:t> ltd Vs BHH Securities Pvt Ltd -</a:t>
            </a:r>
            <a:br>
              <a:rPr lang="en-US" dirty="0"/>
            </a:br>
            <a:r>
              <a:rPr lang="en-US" dirty="0"/>
              <a:t>2012(3)MLJ 737</a:t>
            </a:r>
            <a:br>
              <a:rPr lang="en-US" dirty="0"/>
            </a:br>
            <a:br>
              <a:rPr lang="en-US" dirty="0"/>
            </a:br>
            <a:endParaRPr lang="en-IN" dirty="0"/>
          </a:p>
        </p:txBody>
      </p:sp>
      <p:sp>
        <p:nvSpPr>
          <p:cNvPr id="3" name="Content Placeholder 2">
            <a:extLst>
              <a:ext uri="{FF2B5EF4-FFF2-40B4-BE49-F238E27FC236}">
                <a16:creationId xmlns:a16="http://schemas.microsoft.com/office/drawing/2014/main" id="{272FE81F-C9AA-4F62-A896-CC1AE75972B3}"/>
              </a:ext>
            </a:extLst>
          </p:cNvPr>
          <p:cNvSpPr>
            <a:spLocks noGrp="1"/>
          </p:cNvSpPr>
          <p:nvPr>
            <p:ph idx="1"/>
          </p:nvPr>
        </p:nvSpPr>
        <p:spPr>
          <a:xfrm>
            <a:off x="887896" y="2556932"/>
            <a:ext cx="10455965" cy="3318936"/>
          </a:xfrm>
        </p:spPr>
        <p:txBody>
          <a:bodyPr>
            <a:normAutofit fontScale="92500" lnSpcReduction="10000"/>
          </a:bodyPr>
          <a:lstStyle/>
          <a:p>
            <a:pPr algn="l"/>
            <a:r>
              <a:rPr lang="en-US" b="1" i="0" u="sng" dirty="0">
                <a:solidFill>
                  <a:srgbClr val="222222"/>
                </a:solidFill>
                <a:effectLst/>
                <a:latin typeface="Cambria" panose="02040503050406030204" pitchFamily="18" charset="0"/>
                <a:ea typeface="Cambria" panose="02040503050406030204" pitchFamily="18" charset="0"/>
              </a:rPr>
              <a:t>Issue</a:t>
            </a:r>
            <a:r>
              <a:rPr lang="en-US" b="0" i="0" dirty="0">
                <a:solidFill>
                  <a:srgbClr val="222222"/>
                </a:solidFill>
                <a:effectLst/>
                <a:latin typeface="Cambria" panose="02040503050406030204" pitchFamily="18" charset="0"/>
                <a:ea typeface="Cambria" panose="02040503050406030204" pitchFamily="18" charset="0"/>
              </a:rPr>
              <a:t> :Is application u/s 34 for setting aside Award, equivalent to appeal?</a:t>
            </a:r>
            <a:br>
              <a:rPr lang="en-US" b="0" i="0" dirty="0">
                <a:solidFill>
                  <a:srgbClr val="222222"/>
                </a:solidFill>
                <a:effectLst/>
                <a:latin typeface="Cambria" panose="02040503050406030204" pitchFamily="18" charset="0"/>
                <a:ea typeface="Cambria" panose="02040503050406030204" pitchFamily="18" charset="0"/>
              </a:rPr>
            </a:br>
            <a:endParaRPr lang="en-US" b="0" i="0" dirty="0">
              <a:solidFill>
                <a:srgbClr val="222222"/>
              </a:solidFill>
              <a:effectLst/>
              <a:latin typeface="Cambria" panose="02040503050406030204" pitchFamily="18" charset="0"/>
              <a:ea typeface="Cambria" panose="02040503050406030204" pitchFamily="18" charset="0"/>
            </a:endParaRPr>
          </a:p>
          <a:p>
            <a:pPr algn="l"/>
            <a:r>
              <a:rPr lang="en-US" b="1" i="0" u="sng" dirty="0">
                <a:solidFill>
                  <a:srgbClr val="222222"/>
                </a:solidFill>
                <a:effectLst/>
                <a:latin typeface="Cambria" panose="02040503050406030204" pitchFamily="18" charset="0"/>
                <a:ea typeface="Cambria" panose="02040503050406030204" pitchFamily="18" charset="0"/>
              </a:rPr>
              <a:t>Decision</a:t>
            </a:r>
            <a:r>
              <a:rPr lang="en-US" b="0" i="0" dirty="0">
                <a:solidFill>
                  <a:srgbClr val="222222"/>
                </a:solidFill>
                <a:effectLst/>
                <a:latin typeface="Cambria" panose="02040503050406030204" pitchFamily="18" charset="0"/>
                <a:ea typeface="Cambria" panose="02040503050406030204" pitchFamily="18" charset="0"/>
              </a:rPr>
              <a:t>:</a:t>
            </a:r>
          </a:p>
          <a:p>
            <a:pPr marL="0" indent="0" algn="l">
              <a:buNone/>
            </a:pPr>
            <a:r>
              <a:rPr lang="en-US" b="0" i="0" dirty="0">
                <a:solidFill>
                  <a:srgbClr val="222222"/>
                </a:solidFill>
                <a:effectLst/>
                <a:latin typeface="Cambria" panose="02040503050406030204" pitchFamily="18" charset="0"/>
                <a:ea typeface="Cambria" panose="02040503050406030204" pitchFamily="18" charset="0"/>
              </a:rPr>
              <a:t>Arbitral Award Challenge Powers of Court Scope and extent of exercise -- Court does not sit in appeal over an Arbitral Award by re-assessing or re-appreciating evidence An Award can be challenged only on grounds mentioned under Section 34(2) An Arbitral Tribunal cannot make use of their personal knowledge of facts of dispute, which is not part of record, to decide the dispute But, it can certainly use its personal expert or technical knowledge or general knowledge about a particular trade</a:t>
            </a:r>
          </a:p>
          <a:p>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863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846E1-2C5F-4819-A422-A619450975F6}"/>
              </a:ext>
            </a:extLst>
          </p:cNvPr>
          <p:cNvSpPr>
            <a:spLocks noGrp="1"/>
          </p:cNvSpPr>
          <p:nvPr>
            <p:ph type="title"/>
          </p:nvPr>
        </p:nvSpPr>
        <p:spPr>
          <a:xfrm>
            <a:off x="1427924" y="1459210"/>
            <a:ext cx="9601196" cy="1303867"/>
          </a:xfrm>
        </p:spPr>
        <p:txBody>
          <a:bodyPr>
            <a:normAutofit fontScale="90000"/>
          </a:bodyPr>
          <a:lstStyle/>
          <a:p>
            <a:r>
              <a:rPr lang="en-US" dirty="0"/>
              <a:t>MCDERMOTT International INC Vs Burn Standard </a:t>
            </a:r>
            <a:r>
              <a:rPr lang="en-US" dirty="0" err="1"/>
              <a:t>Compnay</a:t>
            </a:r>
            <a:r>
              <a:rPr lang="en-US" dirty="0"/>
              <a:t> Ltd and </a:t>
            </a:r>
            <a:r>
              <a:rPr lang="en-US" dirty="0" err="1"/>
              <a:t>ors</a:t>
            </a:r>
            <a:r>
              <a:rPr lang="en-US" dirty="0"/>
              <a:t> 2015</a:t>
            </a:r>
            <a:br>
              <a:rPr lang="en-US" dirty="0"/>
            </a:br>
            <a:r>
              <a:rPr lang="en-US" dirty="0"/>
              <a:t>BCR(2) 457-2006 (11) SCC181</a:t>
            </a:r>
            <a:br>
              <a:rPr lang="en-US" dirty="0"/>
            </a:br>
            <a:br>
              <a:rPr lang="en-US" dirty="0"/>
            </a:br>
            <a:endParaRPr lang="en-IN" dirty="0"/>
          </a:p>
        </p:txBody>
      </p:sp>
      <p:sp>
        <p:nvSpPr>
          <p:cNvPr id="3" name="Content Placeholder 2">
            <a:extLst>
              <a:ext uri="{FF2B5EF4-FFF2-40B4-BE49-F238E27FC236}">
                <a16:creationId xmlns:a16="http://schemas.microsoft.com/office/drawing/2014/main" id="{809B6488-5E12-4D5C-9F97-B1B18D611FB8}"/>
              </a:ext>
            </a:extLst>
          </p:cNvPr>
          <p:cNvSpPr>
            <a:spLocks noGrp="1"/>
          </p:cNvSpPr>
          <p:nvPr>
            <p:ph idx="1"/>
          </p:nvPr>
        </p:nvSpPr>
        <p:spPr/>
        <p:txBody>
          <a:bodyPr>
            <a:normAutofit/>
          </a:bodyPr>
          <a:lstStyle/>
          <a:p>
            <a:pPr algn="l"/>
            <a:r>
              <a:rPr lang="en-US" b="1" i="0" u="sng" dirty="0" err="1">
                <a:solidFill>
                  <a:srgbClr val="222222"/>
                </a:solidFill>
                <a:effectLst/>
                <a:latin typeface="Arial" panose="020B0604020202020204" pitchFamily="34" charset="0"/>
              </a:rPr>
              <a:t>Issue</a:t>
            </a:r>
            <a:r>
              <a:rPr lang="en-US" b="0" i="0" dirty="0" err="1">
                <a:solidFill>
                  <a:srgbClr val="222222"/>
                </a:solidFill>
                <a:effectLst/>
                <a:latin typeface="Arial" panose="020B0604020202020204" pitchFamily="34" charset="0"/>
              </a:rPr>
              <a:t>:Can</a:t>
            </a:r>
            <a:r>
              <a:rPr lang="en-US" b="0" i="0" dirty="0">
                <a:solidFill>
                  <a:srgbClr val="222222"/>
                </a:solidFill>
                <a:effectLst/>
                <a:latin typeface="Arial" panose="020B0604020202020204" pitchFamily="34" charset="0"/>
              </a:rPr>
              <a:t> Court substitute an Award in a proceeding u/s 34.</a:t>
            </a:r>
          </a:p>
          <a:p>
            <a:pPr algn="l"/>
            <a:r>
              <a:rPr lang="en-US" b="1" i="0" u="sng" dirty="0">
                <a:solidFill>
                  <a:srgbClr val="222222"/>
                </a:solidFill>
                <a:effectLst/>
                <a:latin typeface="Arial" panose="020B0604020202020204" pitchFamily="34" charset="0"/>
              </a:rPr>
              <a:t>Decision:</a:t>
            </a:r>
          </a:p>
          <a:p>
            <a:pPr marL="0" indent="0" algn="l">
              <a:buNone/>
            </a:pPr>
            <a:r>
              <a:rPr lang="en-US" b="0" i="0" dirty="0">
                <a:solidFill>
                  <a:srgbClr val="222222"/>
                </a:solidFill>
                <a:effectLst/>
                <a:latin typeface="Arial" panose="020B0604020202020204" pitchFamily="34" charset="0"/>
              </a:rPr>
              <a:t>Court cannot correct errors of Arbitrator, can set aside Award wholly or partially but cannot make an Award The Court can only quash the Award leaving parties free to begin the Arbitration again.</a:t>
            </a:r>
          </a:p>
          <a:p>
            <a:endParaRPr lang="en-IN" dirty="0"/>
          </a:p>
        </p:txBody>
      </p:sp>
    </p:spTree>
    <p:extLst>
      <p:ext uri="{BB962C8B-B14F-4D97-AF65-F5344CB8AC3E}">
        <p14:creationId xmlns:p14="http://schemas.microsoft.com/office/powerpoint/2010/main" val="319414960"/>
      </p:ext>
    </p:extLst>
  </p:cSld>
  <p:clrMapOvr>
    <a:masterClrMapping/>
  </p:clrMapOvr>
  <p:transition spd="slow">
    <p:comb/>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22D6-7EDD-4F79-B930-137A0AA81CD8}"/>
              </a:ext>
            </a:extLst>
          </p:cNvPr>
          <p:cNvSpPr>
            <a:spLocks noGrp="1"/>
          </p:cNvSpPr>
          <p:nvPr>
            <p:ph type="title"/>
          </p:nvPr>
        </p:nvSpPr>
        <p:spPr>
          <a:xfrm>
            <a:off x="848139" y="1921565"/>
            <a:ext cx="10654747" cy="370323"/>
          </a:xfrm>
        </p:spPr>
        <p:txBody>
          <a:bodyPr>
            <a:noAutofit/>
          </a:bodyPr>
          <a:lstStyle/>
          <a:p>
            <a:r>
              <a:rPr lang="en-IN" sz="3200" b="0" i="0" dirty="0" err="1">
                <a:solidFill>
                  <a:srgbClr val="222222"/>
                </a:solidFill>
                <a:effectLst/>
                <a:latin typeface="Cambria" panose="02040503050406030204" pitchFamily="18" charset="0"/>
                <a:ea typeface="Cambria" panose="02040503050406030204" pitchFamily="18" charset="0"/>
              </a:rPr>
              <a:t>Geojit</a:t>
            </a:r>
            <a:r>
              <a:rPr lang="en-IN" sz="3200" b="0" i="0" dirty="0">
                <a:solidFill>
                  <a:srgbClr val="222222"/>
                </a:solidFill>
                <a:effectLst/>
                <a:latin typeface="Cambria" panose="02040503050406030204" pitchFamily="18" charset="0"/>
                <a:ea typeface="Cambria" panose="02040503050406030204" pitchFamily="18" charset="0"/>
              </a:rPr>
              <a:t> Financial services vs Kritika Nagpal Bom. HC - Radha Chemicals vs Union of India 2018- Kinnari </a:t>
            </a:r>
            <a:r>
              <a:rPr lang="en-IN" sz="3200" b="0" i="0" dirty="0" err="1">
                <a:solidFill>
                  <a:srgbClr val="222222"/>
                </a:solidFill>
                <a:effectLst/>
                <a:latin typeface="Cambria" panose="02040503050406030204" pitchFamily="18" charset="0"/>
                <a:ea typeface="Cambria" panose="02040503050406030204" pitchFamily="18" charset="0"/>
              </a:rPr>
              <a:t>Mullick</a:t>
            </a:r>
            <a:r>
              <a:rPr lang="en-IN" sz="3200" b="0" i="0" dirty="0">
                <a:solidFill>
                  <a:srgbClr val="222222"/>
                </a:solidFill>
                <a:effectLst/>
                <a:latin typeface="Cambria" panose="02040503050406030204" pitchFamily="18" charset="0"/>
                <a:ea typeface="Cambria" panose="02040503050406030204" pitchFamily="18" charset="0"/>
              </a:rPr>
              <a:t> vs Ghanshyam Das Damani</a:t>
            </a:r>
            <a:br>
              <a:rPr lang="en-IN" sz="3200" b="0" i="0" dirty="0">
                <a:solidFill>
                  <a:srgbClr val="222222"/>
                </a:solidFill>
                <a:effectLst/>
                <a:latin typeface="Cambria" panose="02040503050406030204" pitchFamily="18" charset="0"/>
                <a:ea typeface="Cambria" panose="02040503050406030204" pitchFamily="18" charset="0"/>
              </a:rPr>
            </a:br>
            <a:r>
              <a:rPr lang="en-IN" sz="3200" b="0" i="0" dirty="0">
                <a:solidFill>
                  <a:srgbClr val="222222"/>
                </a:solidFill>
                <a:effectLst/>
                <a:latin typeface="Cambria" panose="02040503050406030204" pitchFamily="18" charset="0"/>
                <a:ea typeface="Cambria" panose="02040503050406030204" pitchFamily="18" charset="0"/>
              </a:rPr>
              <a:t> SCC 2018 (11)328.</a:t>
            </a:r>
            <a:br>
              <a:rPr lang="en-IN" sz="3200" b="0" i="0" dirty="0">
                <a:solidFill>
                  <a:srgbClr val="222222"/>
                </a:solidFill>
                <a:effectLst/>
                <a:latin typeface="Cambria" panose="02040503050406030204" pitchFamily="18" charset="0"/>
                <a:ea typeface="Cambria" panose="02040503050406030204" pitchFamily="18" charset="0"/>
              </a:rPr>
            </a:br>
            <a:endParaRPr lang="en-IN" sz="32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24DFB5F-35E2-4907-8602-2ECABDC35E60}"/>
              </a:ext>
            </a:extLst>
          </p:cNvPr>
          <p:cNvSpPr>
            <a:spLocks noGrp="1"/>
          </p:cNvSpPr>
          <p:nvPr>
            <p:ph idx="1"/>
          </p:nvPr>
        </p:nvSpPr>
        <p:spPr>
          <a:xfrm>
            <a:off x="1152939" y="3313042"/>
            <a:ext cx="10045148" cy="2562825"/>
          </a:xfrm>
        </p:spPr>
        <p:txBody>
          <a:bodyPr>
            <a:normAutofit lnSpcReduction="10000"/>
          </a:bodyPr>
          <a:lstStyle/>
          <a:p>
            <a:pPr algn="just"/>
            <a:r>
              <a:rPr lang="en-US" b="1" i="0" u="sng" dirty="0">
                <a:solidFill>
                  <a:srgbClr val="222222"/>
                </a:solidFill>
                <a:effectLst/>
                <a:latin typeface="Arial" panose="020B0604020202020204" pitchFamily="34" charset="0"/>
              </a:rPr>
              <a:t>Issue</a:t>
            </a:r>
            <a:r>
              <a:rPr lang="en-US" b="0" i="0" dirty="0">
                <a:solidFill>
                  <a:srgbClr val="222222"/>
                </a:solidFill>
                <a:effectLst/>
                <a:latin typeface="Arial" panose="020B0604020202020204" pitchFamily="34" charset="0"/>
              </a:rPr>
              <a:t>: Can the Court remand the matter to Arbitrator?</a:t>
            </a:r>
          </a:p>
          <a:p>
            <a:pPr algn="just"/>
            <a:r>
              <a:rPr lang="en-US" b="1" i="0" u="sng" dirty="0">
                <a:solidFill>
                  <a:srgbClr val="222222"/>
                </a:solidFill>
                <a:effectLst/>
                <a:latin typeface="Arial" panose="020B0604020202020204" pitchFamily="34" charset="0"/>
              </a:rPr>
              <a:t>Decision</a:t>
            </a:r>
            <a:r>
              <a:rPr lang="en-US" b="0" i="0" dirty="0">
                <a:solidFill>
                  <a:srgbClr val="222222"/>
                </a:solidFill>
                <a:effectLst/>
                <a:latin typeface="Arial" panose="020B0604020202020204" pitchFamily="34" charset="0"/>
              </a:rPr>
              <a:t>:</a:t>
            </a:r>
          </a:p>
          <a:p>
            <a:pPr marL="0" indent="0" algn="just">
              <a:buNone/>
            </a:pPr>
            <a:r>
              <a:rPr lang="en-US" b="0" i="0" dirty="0">
                <a:solidFill>
                  <a:srgbClr val="222222"/>
                </a:solidFill>
                <a:effectLst/>
                <a:latin typeface="Arial" panose="020B0604020202020204" pitchFamily="34" charset="0"/>
              </a:rPr>
              <a:t>Court cannot remand the proceedings back to the arbitral tribunal for fresh decision </a:t>
            </a:r>
            <a:r>
              <a:rPr lang="en-US" b="0" i="0" dirty="0" err="1">
                <a:solidFill>
                  <a:srgbClr val="222222"/>
                </a:solidFill>
                <a:effectLst/>
                <a:latin typeface="Arial" panose="020B0604020202020204" pitchFamily="34" charset="0"/>
              </a:rPr>
              <a:t>ofice</a:t>
            </a:r>
            <a:r>
              <a:rPr lang="en-US" b="0" i="0" dirty="0">
                <a:solidFill>
                  <a:srgbClr val="222222"/>
                </a:solidFill>
                <a:effectLst/>
                <a:latin typeface="Arial" panose="020B0604020202020204" pitchFamily="34" charset="0"/>
              </a:rPr>
              <a:t> the Court has set aside the Award - Discretion of Court u/s34(4) to defer the proceeding for a specified purpose is limited only upon request by a party prior to setting aside of Award</a:t>
            </a:r>
          </a:p>
          <a:p>
            <a:pPr algn="just"/>
            <a:endParaRPr lang="en-IN" dirty="0"/>
          </a:p>
        </p:txBody>
      </p:sp>
    </p:spTree>
    <p:extLst>
      <p:ext uri="{BB962C8B-B14F-4D97-AF65-F5344CB8AC3E}">
        <p14:creationId xmlns:p14="http://schemas.microsoft.com/office/powerpoint/2010/main" val="165966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32D0-56C9-415B-939C-99AE16CE64DD}"/>
              </a:ext>
            </a:extLst>
          </p:cNvPr>
          <p:cNvSpPr>
            <a:spLocks noGrp="1"/>
          </p:cNvSpPr>
          <p:nvPr>
            <p:ph type="title"/>
          </p:nvPr>
        </p:nvSpPr>
        <p:spPr>
          <a:xfrm>
            <a:off x="1295402" y="1353192"/>
            <a:ext cx="9601196" cy="1496025"/>
          </a:xfrm>
        </p:spPr>
        <p:txBody>
          <a:bodyPr>
            <a:normAutofit fontScale="90000"/>
          </a:bodyPr>
          <a:lstStyle/>
          <a:p>
            <a:r>
              <a:rPr lang="en-US" b="0" i="0" dirty="0" err="1">
                <a:solidFill>
                  <a:srgbClr val="222222"/>
                </a:solidFill>
                <a:effectLst/>
                <a:latin typeface="Cambria" panose="02040503050406030204" pitchFamily="18" charset="0"/>
                <a:ea typeface="Cambria" panose="02040503050406030204" pitchFamily="18" charset="0"/>
              </a:rPr>
              <a:t>Rashtraya</a:t>
            </a:r>
            <a:r>
              <a:rPr lang="en-US" b="0" i="0" dirty="0">
                <a:solidFill>
                  <a:srgbClr val="222222"/>
                </a:solidFill>
                <a:effectLst/>
                <a:latin typeface="Cambria" panose="02040503050406030204" pitchFamily="18" charset="0"/>
                <a:ea typeface="Cambria" panose="02040503050406030204" pitchFamily="18" charset="0"/>
              </a:rPr>
              <a:t> Chemicals and Fertilizers Pvt Ltd Vs </a:t>
            </a:r>
            <a:r>
              <a:rPr lang="en-US" b="0" i="0" dirty="0" err="1">
                <a:solidFill>
                  <a:srgbClr val="222222"/>
                </a:solidFill>
                <a:effectLst/>
                <a:latin typeface="Cambria" panose="02040503050406030204" pitchFamily="18" charset="0"/>
                <a:ea typeface="Cambria" panose="02040503050406030204" pitchFamily="18" charset="0"/>
              </a:rPr>
              <a:t>Chowgule</a:t>
            </a:r>
            <a:r>
              <a:rPr lang="en-US" b="0" i="0" dirty="0">
                <a:solidFill>
                  <a:srgbClr val="222222"/>
                </a:solidFill>
                <a:effectLst/>
                <a:latin typeface="Cambria" panose="02040503050406030204" pitchFamily="18" charset="0"/>
                <a:ea typeface="Cambria" panose="02040503050406030204" pitchFamily="18" charset="0"/>
              </a:rPr>
              <a:t> Brothers and </a:t>
            </a:r>
            <a:r>
              <a:rPr lang="en-US" b="0" i="0" dirty="0" err="1">
                <a:solidFill>
                  <a:srgbClr val="222222"/>
                </a:solidFill>
                <a:effectLst/>
                <a:latin typeface="Cambria" panose="02040503050406030204" pitchFamily="18" charset="0"/>
                <a:ea typeface="Cambria" panose="02040503050406030204" pitchFamily="18" charset="0"/>
              </a:rPr>
              <a:t>ors</a:t>
            </a:r>
            <a:r>
              <a:rPr lang="en-US" b="0" i="0" dirty="0">
                <a:solidFill>
                  <a:srgbClr val="222222"/>
                </a:solidFill>
                <a:effectLst/>
                <a:latin typeface="Cambria" panose="02040503050406030204" pitchFamily="18" charset="0"/>
                <a:ea typeface="Cambria" panose="02040503050406030204" pitchFamily="18" charset="0"/>
              </a:rPr>
              <a:t> </a:t>
            </a:r>
            <a:br>
              <a:rPr lang="en-US" b="0" i="0" dirty="0">
                <a:solidFill>
                  <a:srgbClr val="222222"/>
                </a:solidFill>
                <a:effectLst/>
                <a:latin typeface="Cambria" panose="02040503050406030204" pitchFamily="18" charset="0"/>
                <a:ea typeface="Cambria" panose="02040503050406030204" pitchFamily="18" charset="0"/>
              </a:rPr>
            </a:br>
            <a:r>
              <a:rPr lang="en-US" b="0" i="0" dirty="0">
                <a:solidFill>
                  <a:srgbClr val="222222"/>
                </a:solidFill>
                <a:effectLst/>
                <a:latin typeface="Cambria" panose="02040503050406030204" pitchFamily="18" charset="0"/>
                <a:ea typeface="Cambria" panose="02040503050406030204" pitchFamily="18" charset="0"/>
              </a:rPr>
              <a:t>[2010 (1) BCR 529][AIR 2010 SC 3543 ]</a:t>
            </a:r>
            <a:endParaRPr lang="en-IN"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16076B5-9005-4F75-815E-39C42E46E143}"/>
              </a:ext>
            </a:extLst>
          </p:cNvPr>
          <p:cNvSpPr>
            <a:spLocks noGrp="1"/>
          </p:cNvSpPr>
          <p:nvPr>
            <p:ph idx="1"/>
          </p:nvPr>
        </p:nvSpPr>
        <p:spPr>
          <a:xfrm>
            <a:off x="1388168" y="3429000"/>
            <a:ext cx="9601196" cy="3318936"/>
          </a:xfrm>
        </p:spPr>
        <p:txBody>
          <a:bodyPr>
            <a:normAutofit/>
          </a:bodyPr>
          <a:lstStyle/>
          <a:p>
            <a:r>
              <a:rPr lang="en-US" b="1" u="sng" dirty="0" err="1">
                <a:latin typeface="Cambria" panose="02040503050406030204" pitchFamily="18" charset="0"/>
                <a:ea typeface="Cambria" panose="02040503050406030204" pitchFamily="18" charset="0"/>
              </a:rPr>
              <a:t>Issue</a:t>
            </a:r>
            <a:r>
              <a:rPr lang="en-US" dirty="0" err="1">
                <a:latin typeface="Cambria" panose="02040503050406030204" pitchFamily="18" charset="0"/>
                <a:ea typeface="Cambria" panose="02040503050406030204" pitchFamily="18" charset="0"/>
              </a:rPr>
              <a:t>:Can</a:t>
            </a:r>
            <a:r>
              <a:rPr lang="en-US" dirty="0">
                <a:latin typeface="Cambria" panose="02040503050406030204" pitchFamily="18" charset="0"/>
                <a:ea typeface="Cambria" panose="02040503050406030204" pitchFamily="18" charset="0"/>
              </a:rPr>
              <a:t> arbitral Award be severed in the valid and invalid part?</a:t>
            </a:r>
          </a:p>
          <a:p>
            <a:r>
              <a:rPr lang="en-US" b="1" u="sng" dirty="0">
                <a:latin typeface="Cambria" panose="02040503050406030204" pitchFamily="18" charset="0"/>
                <a:ea typeface="Cambria" panose="02040503050406030204" pitchFamily="18" charset="0"/>
              </a:rPr>
              <a:t>Decision</a:t>
            </a:r>
            <a:r>
              <a:rPr lang="en-US" dirty="0">
                <a:latin typeface="Cambria" panose="02040503050406030204" pitchFamily="18" charset="0"/>
                <a:ea typeface="Cambria" panose="02040503050406030204" pitchFamily="18" charset="0"/>
              </a:rPr>
              <a:t>:- Valid part of Award can be saved by severance from invalid part</a:t>
            </a:r>
          </a:p>
          <a:p>
            <a:pPr marL="0" indent="0">
              <a:buNone/>
            </a:pPr>
            <a:br>
              <a:rPr lang="en-US" dirty="0">
                <a:latin typeface="Cambria" panose="02040503050406030204" pitchFamily="18" charset="0"/>
                <a:ea typeface="Cambria" panose="02040503050406030204" pitchFamily="18" charset="0"/>
              </a:rPr>
            </a:b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4535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5CC3A-F7EA-4E04-B440-00CA252B0330}"/>
              </a:ext>
            </a:extLst>
          </p:cNvPr>
          <p:cNvSpPr>
            <a:spLocks noGrp="1"/>
          </p:cNvSpPr>
          <p:nvPr>
            <p:ph idx="4294967295"/>
          </p:nvPr>
        </p:nvSpPr>
        <p:spPr>
          <a:xfrm>
            <a:off x="1295400" y="1258750"/>
            <a:ext cx="9995452" cy="4823998"/>
          </a:xfrm>
        </p:spPr>
        <p:txBody>
          <a:bodyPr>
            <a:normAutofit fontScale="92500" lnSpcReduction="10000"/>
          </a:bodyPr>
          <a:lstStyle/>
          <a:p>
            <a:pPr algn="just"/>
            <a:r>
              <a:rPr lang="en-US" b="1" u="sng" dirty="0">
                <a:latin typeface="Cambria" panose="02040503050406030204" pitchFamily="18" charset="0"/>
                <a:ea typeface="Cambria" panose="02040503050406030204" pitchFamily="18" charset="0"/>
              </a:rPr>
              <a:t>Section 36. Enforcement</a:t>
            </a:r>
            <a:r>
              <a:rPr lang="en-US" dirty="0">
                <a:latin typeface="Cambria" panose="02040503050406030204" pitchFamily="18" charset="0"/>
                <a:ea typeface="Cambria" panose="02040503050406030204" pitchFamily="18" charset="0"/>
              </a:rPr>
              <a:t>.—</a:t>
            </a:r>
          </a:p>
          <a:p>
            <a:pPr marL="0" indent="0" algn="just">
              <a:buNone/>
            </a:pPr>
            <a:r>
              <a:rPr lang="en-US" dirty="0">
                <a:latin typeface="Cambria" panose="02040503050406030204" pitchFamily="18" charset="0"/>
                <a:ea typeface="Cambria" panose="02040503050406030204" pitchFamily="18" charset="0"/>
              </a:rPr>
              <a:t> (1) Where the time for making an application to set aside the arbitral award under section 34 has expired, then, subject to the provisions of sub-section (2), such award shall be enforced in accordance with the provisions of the Code of Civil Procedure, 1908 (5 of 1908), in the same manner as if it were a decree of the court.</a:t>
            </a:r>
          </a:p>
          <a:p>
            <a:pPr marL="0" indent="0" algn="just">
              <a:buNone/>
            </a:pPr>
            <a:r>
              <a:rPr lang="en-US" dirty="0">
                <a:latin typeface="Cambria" panose="02040503050406030204" pitchFamily="18" charset="0"/>
                <a:ea typeface="Cambria" panose="02040503050406030204" pitchFamily="18" charset="0"/>
              </a:rPr>
              <a:t>  (2) Where an application to set aside the arbitral award has been filed in the Court under section 34, the filing of such an application shall not by itself render that award unenforceable, unless the Court grants an order of stay of the operation of the said arbitral award in accordance with the provisions of sub-section (3), on a separate application made for that purpose.</a:t>
            </a:r>
          </a:p>
          <a:p>
            <a:pPr marL="0" indent="0" algn="just">
              <a:buNone/>
            </a:pPr>
            <a:r>
              <a:rPr lang="en-US" dirty="0">
                <a:latin typeface="Cambria" panose="02040503050406030204" pitchFamily="18" charset="0"/>
                <a:ea typeface="Cambria" panose="02040503050406030204" pitchFamily="18" charset="0"/>
              </a:rPr>
              <a:t>  (3) Upon filing of an application under sub-section (2) for stay of the operation of the arbitral award, the Court may, subject to such conditions as it may deem fit, grant stay of the operation of such award for reasons to be recorded in writing</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78175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B8ACB-74F4-4789-AC45-E57761588B60}"/>
              </a:ext>
            </a:extLst>
          </p:cNvPr>
          <p:cNvSpPr>
            <a:spLocks noGrp="1"/>
          </p:cNvSpPr>
          <p:nvPr>
            <p:ph idx="4294967295"/>
          </p:nvPr>
        </p:nvSpPr>
        <p:spPr>
          <a:xfrm>
            <a:off x="954156" y="1152732"/>
            <a:ext cx="10151165" cy="4399929"/>
          </a:xfrm>
        </p:spPr>
        <p:txBody>
          <a:bodyPr>
            <a:normAutofit/>
          </a:bodyPr>
          <a:lstStyle/>
          <a:p>
            <a:pPr marL="0" indent="0" algn="just">
              <a:buNone/>
            </a:pPr>
            <a:r>
              <a:rPr lang="en-US" dirty="0">
                <a:latin typeface="Cambria" panose="02040503050406030204" pitchFamily="18" charset="0"/>
                <a:ea typeface="Cambria" panose="02040503050406030204" pitchFamily="18" charset="0"/>
              </a:rPr>
              <a:t>Provided that the Court shall, while considering the application for grant of stay in the case of an arbitral award for payment of money, have due regard to the provisions for grant of stay of a money decree under the provisions of the Code of Civil Procedure, 1908 (5 of 1908).] </a:t>
            </a:r>
          </a:p>
          <a:p>
            <a:pPr marL="0" indent="0" algn="just">
              <a:buNone/>
            </a:pPr>
            <a:r>
              <a:rPr lang="en-US" dirty="0">
                <a:latin typeface="Cambria" panose="02040503050406030204" pitchFamily="18" charset="0"/>
                <a:ea typeface="Cambria" panose="02040503050406030204" pitchFamily="18" charset="0"/>
              </a:rPr>
              <a:t>  [Provided further that where the Court is satisfied that a Prima facie case is made out that,—</a:t>
            </a:r>
          </a:p>
          <a:p>
            <a:pPr marL="0" indent="0" algn="just">
              <a:buNone/>
            </a:pPr>
            <a:r>
              <a:rPr lang="en-US" dirty="0">
                <a:latin typeface="Cambria" panose="02040503050406030204" pitchFamily="18" charset="0"/>
                <a:ea typeface="Cambria" panose="02040503050406030204" pitchFamily="18" charset="0"/>
              </a:rPr>
              <a:t> (a) the arbitration agreement or contract which is the basis of the award; or    </a:t>
            </a:r>
          </a:p>
          <a:p>
            <a:pPr marL="0" indent="0" algn="just">
              <a:buNone/>
            </a:pPr>
            <a:r>
              <a:rPr lang="en-US" dirty="0">
                <a:latin typeface="Cambria" panose="02040503050406030204" pitchFamily="18" charset="0"/>
                <a:ea typeface="Cambria" panose="02040503050406030204" pitchFamily="18" charset="0"/>
              </a:rPr>
              <a:t>(b) the making of the award, was induced or effected by fraud or corruption, it shall stay the award unconditionally pending disposal of the challenge under section 34 to the award.</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3636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9B67-BC13-477E-8C90-9F8189623EF0}"/>
              </a:ext>
            </a:extLst>
          </p:cNvPr>
          <p:cNvSpPr>
            <a:spLocks noGrp="1"/>
          </p:cNvSpPr>
          <p:nvPr>
            <p:ph type="title"/>
          </p:nvPr>
        </p:nvSpPr>
        <p:spPr/>
        <p:txBody>
          <a:bodyPr>
            <a:normAutofit fontScale="90000"/>
          </a:bodyPr>
          <a:lstStyle/>
          <a:p>
            <a:r>
              <a:rPr lang="en-US" b="0" i="0" dirty="0">
                <a:solidFill>
                  <a:srgbClr val="222222"/>
                </a:solidFill>
                <a:effectLst/>
                <a:latin typeface="Arial" panose="020B0604020202020204" pitchFamily="34" charset="0"/>
              </a:rPr>
              <a:t>Sundaram Finance Ltd Vs Abdul Samad and </a:t>
            </a:r>
            <a:r>
              <a:rPr lang="en-US" b="0" i="0" dirty="0" err="1">
                <a:solidFill>
                  <a:srgbClr val="222222"/>
                </a:solidFill>
                <a:effectLst/>
                <a:latin typeface="Arial" panose="020B0604020202020204" pitchFamily="34" charset="0"/>
              </a:rPr>
              <a:t>ors</a:t>
            </a:r>
            <a:r>
              <a:rPr lang="en-US" b="0" i="0" dirty="0">
                <a:solidFill>
                  <a:srgbClr val="222222"/>
                </a:solidFill>
                <a:effectLst/>
                <a:latin typeface="Arial" panose="020B0604020202020204" pitchFamily="34" charset="0"/>
              </a:rPr>
              <a:t> 2018 DGLS(SC) 92</a:t>
            </a:r>
            <a:br>
              <a:rPr lang="en-US" b="0" i="0" dirty="0">
                <a:solidFill>
                  <a:srgbClr val="222222"/>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37D640C4-7497-46A0-B260-01B966C53B86}"/>
              </a:ext>
            </a:extLst>
          </p:cNvPr>
          <p:cNvSpPr>
            <a:spLocks noGrp="1"/>
          </p:cNvSpPr>
          <p:nvPr>
            <p:ph idx="1"/>
          </p:nvPr>
        </p:nvSpPr>
        <p:spPr>
          <a:xfrm>
            <a:off x="1295400" y="2556932"/>
            <a:ext cx="10008703" cy="3318936"/>
          </a:xfrm>
        </p:spPr>
        <p:txBody>
          <a:bodyPr>
            <a:normAutofit/>
          </a:bodyPr>
          <a:lstStyle/>
          <a:p>
            <a:pPr algn="just"/>
            <a:r>
              <a:rPr lang="en-US" b="1" i="0" u="sng" dirty="0" err="1">
                <a:solidFill>
                  <a:srgbClr val="222222"/>
                </a:solidFill>
                <a:effectLst/>
                <a:latin typeface="Arial" panose="020B0604020202020204" pitchFamily="34" charset="0"/>
              </a:rPr>
              <a:t>Issue</a:t>
            </a:r>
            <a:r>
              <a:rPr lang="en-US" b="0" i="0" dirty="0" err="1">
                <a:solidFill>
                  <a:srgbClr val="222222"/>
                </a:solidFill>
                <a:effectLst/>
                <a:latin typeface="Arial" panose="020B0604020202020204" pitchFamily="34" charset="0"/>
              </a:rPr>
              <a:t>:Is</a:t>
            </a:r>
            <a:r>
              <a:rPr lang="en-US" b="0" i="0" dirty="0">
                <a:solidFill>
                  <a:srgbClr val="222222"/>
                </a:solidFill>
                <a:effectLst/>
                <a:latin typeface="Arial" panose="020B0604020202020204" pitchFamily="34" charset="0"/>
              </a:rPr>
              <a:t> it necessary to obtain transfer decree of Arbitration Award?</a:t>
            </a:r>
          </a:p>
          <a:p>
            <a:pPr algn="just"/>
            <a:r>
              <a:rPr lang="en-US" b="1" i="0" u="sng" dirty="0">
                <a:solidFill>
                  <a:srgbClr val="222222"/>
                </a:solidFill>
                <a:effectLst/>
                <a:latin typeface="Arial" panose="020B0604020202020204" pitchFamily="34" charset="0"/>
              </a:rPr>
              <a:t>Decision</a:t>
            </a:r>
            <a:r>
              <a:rPr lang="en-US" b="0" i="0" dirty="0">
                <a:solidFill>
                  <a:srgbClr val="222222"/>
                </a:solidFill>
                <a:effectLst/>
                <a:latin typeface="Arial" panose="020B0604020202020204" pitchFamily="34" charset="0"/>
              </a:rPr>
              <a:t>:</a:t>
            </a:r>
          </a:p>
          <a:p>
            <a:pPr marL="0" indent="0" algn="just">
              <a:buNone/>
            </a:pPr>
            <a:r>
              <a:rPr lang="en-US" b="0" i="0" dirty="0">
                <a:solidFill>
                  <a:srgbClr val="222222"/>
                </a:solidFill>
                <a:effectLst/>
                <a:latin typeface="Arial" panose="020B0604020202020204" pitchFamily="34" charset="0"/>
              </a:rPr>
              <a:t>Enforcement of Award execution can be filed anywhere in country where such decree can be executed and no requirement for obtaining a transfer of decree from Court, which have jurisdiction over arbitral proceedings</a:t>
            </a:r>
          </a:p>
          <a:p>
            <a:pPr algn="just"/>
            <a:endParaRPr lang="en-IN" dirty="0"/>
          </a:p>
        </p:txBody>
      </p:sp>
      <p:pic>
        <p:nvPicPr>
          <p:cNvPr id="2050" name="Picture 2">
            <a:extLst>
              <a:ext uri="{FF2B5EF4-FFF2-40B4-BE49-F238E27FC236}">
                <a16:creationId xmlns:a16="http://schemas.microsoft.com/office/drawing/2014/main" id="{16821B33-5405-4E21-941B-B6ABFB692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CDBE7E85-FA0E-4C19-8270-A395CA51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096BBD6-BED9-4D64-8540-A2FA5958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B194315A-61F7-4982-8B78-A75DF55EF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458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864E44-069B-4651-B29C-3E23781422EA}"/>
              </a:ext>
            </a:extLst>
          </p:cNvPr>
          <p:cNvSpPr>
            <a:spLocks noGrp="1"/>
          </p:cNvSpPr>
          <p:nvPr>
            <p:ph type="title"/>
          </p:nvPr>
        </p:nvSpPr>
        <p:spPr/>
        <p:txBody>
          <a:bodyPr/>
          <a:lstStyle/>
          <a:p>
            <a:endParaRPr lang="en-IN"/>
          </a:p>
        </p:txBody>
      </p:sp>
      <p:sp>
        <p:nvSpPr>
          <p:cNvPr id="8" name="Text Placeholder 7">
            <a:extLst>
              <a:ext uri="{FF2B5EF4-FFF2-40B4-BE49-F238E27FC236}">
                <a16:creationId xmlns:a16="http://schemas.microsoft.com/office/drawing/2014/main" id="{D4D5DE9D-F4CA-4D47-ABA1-C40FB5ADCD03}"/>
              </a:ext>
            </a:extLst>
          </p:cNvPr>
          <p:cNvSpPr>
            <a:spLocks noGrp="1"/>
          </p:cNvSpPr>
          <p:nvPr>
            <p:ph type="body" sz="half" idx="2"/>
          </p:nvPr>
        </p:nvSpPr>
        <p:spPr/>
        <p:txBody>
          <a:bodyPr/>
          <a:lstStyle/>
          <a:p>
            <a:endParaRPr lang="en-IN" dirty="0"/>
          </a:p>
        </p:txBody>
      </p:sp>
      <p:sp>
        <p:nvSpPr>
          <p:cNvPr id="9" name="Content Placeholder 8">
            <a:extLst>
              <a:ext uri="{FF2B5EF4-FFF2-40B4-BE49-F238E27FC236}">
                <a16:creationId xmlns:a16="http://schemas.microsoft.com/office/drawing/2014/main" id="{920C103C-6005-4A7B-A10A-B31CBE47B5D2}"/>
              </a:ext>
            </a:extLst>
          </p:cNvPr>
          <p:cNvSpPr txBox="1">
            <a:spLocks noGrp="1"/>
          </p:cNvSpPr>
          <p:nvPr>
            <p:ph idx="1"/>
          </p:nvPr>
        </p:nvSpPr>
        <p:spPr>
          <a:xfrm>
            <a:off x="5418138" y="1443841"/>
            <a:ext cx="5470525" cy="3970318"/>
          </a:xfrm>
          <a:prstGeom prst="rect">
            <a:avLst/>
          </a:prstGeom>
          <a:noFill/>
        </p:spPr>
        <p:txBody>
          <a:bodyPr wrap="square">
            <a:spAutoFit/>
          </a:bodyPr>
          <a:lstStyle/>
          <a:p>
            <a:pPr marL="0" indent="0" algn="just">
              <a:buNone/>
            </a:pPr>
            <a:r>
              <a:rPr lang="en-US" sz="2800" dirty="0">
                <a:latin typeface="Cambria" panose="02040503050406030204" pitchFamily="18" charset="0"/>
                <a:ea typeface="Cambria" panose="02040503050406030204" pitchFamily="18" charset="0"/>
              </a:rPr>
              <a:t>An Act to consolidate and amend the law relating to domestic arbitration, international commercial arbitration and enforcement of foreign arbitral awards as also to define the law relating to conciliation and for matters connected therewith or incidental thereto. </a:t>
            </a:r>
            <a:endParaRPr lang="en-IN" sz="28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B4B895CD-A271-4A06-9488-62AB3A4C5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337" y="1388530"/>
            <a:ext cx="3708929" cy="4080935"/>
          </a:xfrm>
          <a:prstGeom prst="rect">
            <a:avLst/>
          </a:prstGeom>
        </p:spPr>
      </p:pic>
    </p:spTree>
    <p:extLst>
      <p:ext uri="{BB962C8B-B14F-4D97-AF65-F5344CB8AC3E}">
        <p14:creationId xmlns:p14="http://schemas.microsoft.com/office/powerpoint/2010/main" val="149673941"/>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D428-C529-49CE-BA93-4569BBD0B92F}"/>
              </a:ext>
            </a:extLst>
          </p:cNvPr>
          <p:cNvSpPr>
            <a:spLocks noGrp="1"/>
          </p:cNvSpPr>
          <p:nvPr>
            <p:ph type="title"/>
          </p:nvPr>
        </p:nvSpPr>
        <p:spPr/>
        <p:txBody>
          <a:bodyPr/>
          <a:lstStyle/>
          <a:p>
            <a:r>
              <a:rPr lang="en-US" dirty="0"/>
              <a:t>Section 37 </a:t>
            </a:r>
            <a:endParaRPr lang="en-IN" dirty="0"/>
          </a:p>
        </p:txBody>
      </p:sp>
      <p:sp>
        <p:nvSpPr>
          <p:cNvPr id="3" name="Content Placeholder 2">
            <a:extLst>
              <a:ext uri="{FF2B5EF4-FFF2-40B4-BE49-F238E27FC236}">
                <a16:creationId xmlns:a16="http://schemas.microsoft.com/office/drawing/2014/main" id="{452656DA-3127-4F20-87E0-8E646BE9614F}"/>
              </a:ext>
            </a:extLst>
          </p:cNvPr>
          <p:cNvSpPr>
            <a:spLocks noGrp="1"/>
          </p:cNvSpPr>
          <p:nvPr>
            <p:ph idx="1"/>
          </p:nvPr>
        </p:nvSpPr>
        <p:spPr>
          <a:xfrm>
            <a:off x="1295401" y="2119609"/>
            <a:ext cx="7371521" cy="4254687"/>
          </a:xfrm>
        </p:spPr>
        <p:txBody>
          <a:bodyPr>
            <a:normAutofit fontScale="85000" lnSpcReduction="20000"/>
          </a:bodyPr>
          <a:lstStyle/>
          <a:p>
            <a:pPr algn="just"/>
            <a:r>
              <a:rPr lang="en-US" sz="2800" b="1" u="sng" dirty="0">
                <a:latin typeface="Cambria" panose="02040503050406030204" pitchFamily="18" charset="0"/>
                <a:ea typeface="Cambria" panose="02040503050406030204" pitchFamily="18" charset="0"/>
              </a:rPr>
              <a:t>Appealable orders</a:t>
            </a:r>
            <a:r>
              <a:rPr lang="en-US" sz="2800" dirty="0">
                <a:latin typeface="Cambria" panose="02040503050406030204" pitchFamily="18" charset="0"/>
                <a:ea typeface="Cambria" panose="02040503050406030204" pitchFamily="18" charset="0"/>
              </a:rPr>
              <a:t>.—</a:t>
            </a:r>
          </a:p>
          <a:p>
            <a:pPr marL="0" indent="0" algn="just">
              <a:buNone/>
            </a:pPr>
            <a:r>
              <a:rPr lang="en-US" sz="2800" dirty="0">
                <a:latin typeface="Cambria" panose="02040503050406030204" pitchFamily="18" charset="0"/>
                <a:ea typeface="Cambria" panose="02040503050406030204" pitchFamily="18" charset="0"/>
              </a:rPr>
              <a:t> (1)  [Notwithstanding anything contained in any other law for the time being in force, an appeal] shall lie from the following orders (and from no others) to the Court </a:t>
            </a:r>
            <a:r>
              <a:rPr lang="en-US" sz="2800" dirty="0" err="1">
                <a:latin typeface="Cambria" panose="02040503050406030204" pitchFamily="18" charset="0"/>
                <a:ea typeface="Cambria" panose="02040503050406030204" pitchFamily="18" charset="0"/>
              </a:rPr>
              <a:t>authorised</a:t>
            </a:r>
            <a:r>
              <a:rPr lang="en-US" sz="2800" dirty="0">
                <a:latin typeface="Cambria" panose="02040503050406030204" pitchFamily="18" charset="0"/>
                <a:ea typeface="Cambria" panose="02040503050406030204" pitchFamily="18" charset="0"/>
              </a:rPr>
              <a:t> by law to hear appeals from original decrees of the Court passing the order, namely:— 3 </a:t>
            </a:r>
          </a:p>
          <a:p>
            <a:pPr marL="0" indent="0" algn="just">
              <a:buNone/>
            </a:pPr>
            <a:r>
              <a:rPr lang="en-US" sz="2800" dirty="0">
                <a:latin typeface="Cambria" panose="02040503050406030204" pitchFamily="18" charset="0"/>
                <a:ea typeface="Cambria" panose="02040503050406030204" pitchFamily="18" charset="0"/>
              </a:rPr>
              <a:t> (a) refusing to refer the parties to arbitration under section 8;</a:t>
            </a:r>
          </a:p>
          <a:p>
            <a:pPr marL="0" indent="0" algn="just">
              <a:buNone/>
            </a:pPr>
            <a:r>
              <a:rPr lang="en-US" sz="2800" dirty="0">
                <a:latin typeface="Cambria" panose="02040503050406030204" pitchFamily="18" charset="0"/>
                <a:ea typeface="Cambria" panose="02040503050406030204" pitchFamily="18" charset="0"/>
              </a:rPr>
              <a:t>  (b) granting or refusing to grant any measure under section 9; (c) setting aside or refusing to set aside an arbitral award under section 34.]</a:t>
            </a:r>
          </a:p>
          <a:p>
            <a:pPr marL="0" indent="0" algn="just">
              <a:buNone/>
            </a:pPr>
            <a:r>
              <a:rPr lang="en-US" sz="2800" dirty="0">
                <a:latin typeface="Cambria" panose="02040503050406030204" pitchFamily="18" charset="0"/>
                <a:ea typeface="Cambria" panose="02040503050406030204" pitchFamily="18" charset="0"/>
              </a:rPr>
              <a:t> </a:t>
            </a:r>
            <a:endParaRPr lang="en-IN"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416F426-6747-4EA1-B8EA-223BE1A2C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922" y="2540001"/>
            <a:ext cx="2597426" cy="3056098"/>
          </a:xfrm>
          <a:prstGeom prst="rect">
            <a:avLst/>
          </a:prstGeom>
        </p:spPr>
      </p:pic>
    </p:spTree>
    <p:extLst>
      <p:ext uri="{BB962C8B-B14F-4D97-AF65-F5344CB8AC3E}">
        <p14:creationId xmlns:p14="http://schemas.microsoft.com/office/powerpoint/2010/main" val="41686721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70196-BBCC-43C2-9EBB-F95C7C3D99D0}"/>
              </a:ext>
            </a:extLst>
          </p:cNvPr>
          <p:cNvSpPr>
            <a:spLocks noGrp="1"/>
          </p:cNvSpPr>
          <p:nvPr>
            <p:ph idx="4294967295"/>
          </p:nvPr>
        </p:nvSpPr>
        <p:spPr>
          <a:xfrm>
            <a:off x="980661" y="1205741"/>
            <a:ext cx="10349948" cy="4969772"/>
          </a:xfrm>
        </p:spPr>
        <p:txBody>
          <a:bodyPr>
            <a:normAutofit/>
          </a:bodyPr>
          <a:lstStyle/>
          <a:p>
            <a:pPr marL="0" indent="0" algn="just">
              <a:buNone/>
            </a:pPr>
            <a:r>
              <a:rPr lang="en-US" sz="2800" dirty="0">
                <a:latin typeface="Cambria" panose="02040503050406030204" pitchFamily="18" charset="0"/>
                <a:ea typeface="Cambria" panose="02040503050406030204" pitchFamily="18" charset="0"/>
              </a:rPr>
              <a:t>(2) Appeal shall also lie to a court from an order of the arbitral tribunal—</a:t>
            </a:r>
          </a:p>
          <a:p>
            <a:pPr marL="0" indent="0" algn="just">
              <a:buNone/>
            </a:pPr>
            <a:r>
              <a:rPr lang="en-US" sz="2800" dirty="0">
                <a:latin typeface="Cambria" panose="02040503050406030204" pitchFamily="18" charset="0"/>
                <a:ea typeface="Cambria" panose="02040503050406030204" pitchFamily="18" charset="0"/>
              </a:rPr>
              <a:t>  (a) accepting the plea referred to in sub-section (2) or sub-section (3) of section 16; or </a:t>
            </a:r>
          </a:p>
          <a:p>
            <a:pPr marL="0" indent="0" algn="just">
              <a:buNone/>
            </a:pPr>
            <a:r>
              <a:rPr lang="en-US" sz="2800" dirty="0">
                <a:latin typeface="Cambria" panose="02040503050406030204" pitchFamily="18" charset="0"/>
                <a:ea typeface="Cambria" panose="02040503050406030204" pitchFamily="18" charset="0"/>
              </a:rPr>
              <a:t> (b) granting or refusing to grant an interim measure under section 17. </a:t>
            </a:r>
          </a:p>
          <a:p>
            <a:pPr marL="0" indent="0" algn="just">
              <a:buNone/>
            </a:pPr>
            <a:r>
              <a:rPr lang="en-US" sz="2800" dirty="0">
                <a:latin typeface="Cambria" panose="02040503050406030204" pitchFamily="18" charset="0"/>
                <a:ea typeface="Cambria" panose="02040503050406030204" pitchFamily="18" charset="0"/>
              </a:rPr>
              <a:t> (3) No second appeal shall lie from an order passed in appeal under this section, but nothing in this section shall affect or takeaway any right to appeal to the Supreme Court</a:t>
            </a:r>
            <a:endParaRPr lang="en-IN" sz="2800" dirty="0"/>
          </a:p>
        </p:txBody>
      </p:sp>
    </p:spTree>
    <p:extLst>
      <p:ext uri="{BB962C8B-B14F-4D97-AF65-F5344CB8AC3E}">
        <p14:creationId xmlns:p14="http://schemas.microsoft.com/office/powerpoint/2010/main" val="1128991596"/>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96355-22DA-4218-B131-453739CC5AC5}"/>
              </a:ext>
            </a:extLst>
          </p:cNvPr>
          <p:cNvSpPr>
            <a:spLocks noGrp="1"/>
          </p:cNvSpPr>
          <p:nvPr>
            <p:ph idx="4294967295"/>
          </p:nvPr>
        </p:nvSpPr>
        <p:spPr>
          <a:xfrm>
            <a:off x="980662" y="1590053"/>
            <a:ext cx="5658678" cy="5645634"/>
          </a:xfrm>
        </p:spPr>
        <p:txBody>
          <a:bodyPr>
            <a:normAutofit/>
          </a:bodyPr>
          <a:lstStyle/>
          <a:p>
            <a:pPr algn="just"/>
            <a:r>
              <a:rPr lang="en-US" b="1" u="sng" dirty="0">
                <a:latin typeface="Cambria" panose="02040503050406030204" pitchFamily="18" charset="0"/>
                <a:ea typeface="Cambria" panose="02040503050406030204" pitchFamily="18" charset="0"/>
              </a:rPr>
              <a:t>Section 43 Limitations</a:t>
            </a:r>
            <a:r>
              <a:rPr lang="en-US" dirty="0">
                <a:latin typeface="Cambria" panose="02040503050406030204" pitchFamily="18" charset="0"/>
                <a:ea typeface="Cambria" panose="02040503050406030204" pitchFamily="18" charset="0"/>
              </a:rPr>
              <a:t>.—</a:t>
            </a:r>
          </a:p>
          <a:p>
            <a:pPr marL="0" indent="0" algn="just">
              <a:buNone/>
            </a:pPr>
            <a:r>
              <a:rPr lang="en-US" dirty="0">
                <a:latin typeface="Cambria" panose="02040503050406030204" pitchFamily="18" charset="0"/>
                <a:ea typeface="Cambria" panose="02040503050406030204" pitchFamily="18" charset="0"/>
              </a:rPr>
              <a:t>  (1) The Limitation Act, 1963 (36 of 1963), shall apply to arbitrations as it applies to proceedings in court. </a:t>
            </a:r>
          </a:p>
          <a:p>
            <a:pPr marL="0" indent="0" algn="just">
              <a:buNone/>
            </a:pPr>
            <a:r>
              <a:rPr lang="en-US" dirty="0">
                <a:latin typeface="Cambria" panose="02040503050406030204" pitchFamily="18" charset="0"/>
                <a:ea typeface="Cambria" panose="02040503050406030204" pitchFamily="18" charset="0"/>
              </a:rPr>
              <a:t>  (2) For the purposes of this section and the Limitation Act, 1963 (36 of 1963), an arbitration shall be deemed to have commenced on the date referred to in section 21. </a:t>
            </a:r>
          </a:p>
        </p:txBody>
      </p:sp>
      <p:pic>
        <p:nvPicPr>
          <p:cNvPr id="4" name="Picture 3">
            <a:extLst>
              <a:ext uri="{FF2B5EF4-FFF2-40B4-BE49-F238E27FC236}">
                <a16:creationId xmlns:a16="http://schemas.microsoft.com/office/drawing/2014/main" id="{6B1E749B-82ED-4101-86F3-5DF2A5838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511" y="1762539"/>
            <a:ext cx="3026532" cy="3564834"/>
          </a:xfrm>
          <a:prstGeom prst="rect">
            <a:avLst/>
          </a:prstGeom>
        </p:spPr>
      </p:pic>
    </p:spTree>
    <p:extLst>
      <p:ext uri="{BB962C8B-B14F-4D97-AF65-F5344CB8AC3E}">
        <p14:creationId xmlns:p14="http://schemas.microsoft.com/office/powerpoint/2010/main" val="898005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C0308-7BD8-4751-9B6A-8C78B17D5137}"/>
              </a:ext>
            </a:extLst>
          </p:cNvPr>
          <p:cNvSpPr>
            <a:spLocks noGrp="1"/>
          </p:cNvSpPr>
          <p:nvPr>
            <p:ph idx="4294967295"/>
          </p:nvPr>
        </p:nvSpPr>
        <p:spPr>
          <a:xfrm>
            <a:off x="861391" y="675655"/>
            <a:ext cx="10522226" cy="5168554"/>
          </a:xfrm>
        </p:spPr>
        <p:txBody>
          <a:bodyPr>
            <a:normAutofit/>
          </a:bodyPr>
          <a:lstStyle/>
          <a:p>
            <a:pPr marL="0" indent="0" algn="just">
              <a:buNone/>
            </a:pPr>
            <a:r>
              <a:rPr lang="en-US" dirty="0">
                <a:latin typeface="Cambria" panose="02040503050406030204" pitchFamily="18" charset="0"/>
                <a:ea typeface="Cambria" panose="02040503050406030204" pitchFamily="18" charset="0"/>
              </a:rPr>
              <a:t> (3) Where an arbitration agreement to submit future disputes to arbitration provides that any claim to which the agreement applies shall be barred unless some step to commence arbitral proceedings is taken within a time fixed by the agreement, and a dispute arises to which the agreement applies, the Court, if it is of opinion that in the circumstances of the case undue hardship would otherwise be caused, and notwithstanding that the time so fixed has expired, may on such terms, if any, as the justice of the case may require, extend the time for such period as it thinks proper. </a:t>
            </a:r>
          </a:p>
          <a:p>
            <a:pPr marL="0" indent="0" algn="just">
              <a:buNone/>
            </a:pPr>
            <a:r>
              <a:rPr lang="en-US" dirty="0">
                <a:latin typeface="Cambria" panose="02040503050406030204" pitchFamily="18" charset="0"/>
                <a:ea typeface="Cambria" panose="02040503050406030204" pitchFamily="18" charset="0"/>
              </a:rPr>
              <a:t> (4) Where the Court orders that an arbitral award be set aside, the period between the commencement of the arbitration and the date of the order of the Court shall be excluded in computing the time prescribed by the Limitation Act, 1963 (36 of 1963), for the commencement of the proceedings (including arbitration) with respect to the dispute so submitted.</a:t>
            </a:r>
            <a:endParaRPr lang="en-IN" dirty="0"/>
          </a:p>
        </p:txBody>
      </p:sp>
    </p:spTree>
    <p:extLst>
      <p:ext uri="{BB962C8B-B14F-4D97-AF65-F5344CB8AC3E}">
        <p14:creationId xmlns:p14="http://schemas.microsoft.com/office/powerpoint/2010/main" val="2304614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00DB7-2547-45B3-A6A2-56676DD46CC3}"/>
              </a:ext>
            </a:extLst>
          </p:cNvPr>
          <p:cNvSpPr>
            <a:spLocks noGrp="1"/>
          </p:cNvSpPr>
          <p:nvPr>
            <p:ph idx="4294967295"/>
          </p:nvPr>
        </p:nvSpPr>
        <p:spPr>
          <a:xfrm>
            <a:off x="1298713" y="2560880"/>
            <a:ext cx="4797287" cy="3319462"/>
          </a:xfrm>
        </p:spPr>
        <p:txBody>
          <a:bodyPr>
            <a:normAutofit/>
          </a:bodyPr>
          <a:lstStyle/>
          <a:p>
            <a:pPr marL="0" indent="0" algn="just">
              <a:buNone/>
            </a:pPr>
            <a:r>
              <a:rPr lang="en-US" sz="3200" dirty="0"/>
              <a:t> Development of culture of  Arbitration, Arbitration Bar and Institutional Arbitration </a:t>
            </a:r>
            <a:endParaRPr lang="en-IN" sz="3200" dirty="0"/>
          </a:p>
        </p:txBody>
      </p:sp>
      <p:pic>
        <p:nvPicPr>
          <p:cNvPr id="9" name="Picture 8">
            <a:extLst>
              <a:ext uri="{FF2B5EF4-FFF2-40B4-BE49-F238E27FC236}">
                <a16:creationId xmlns:a16="http://schemas.microsoft.com/office/drawing/2014/main" id="{20D72AA9-DB57-461F-9277-B21733FE7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426" y="1491663"/>
            <a:ext cx="3551583" cy="3915224"/>
          </a:xfrm>
          <a:prstGeom prst="rect">
            <a:avLst/>
          </a:prstGeom>
        </p:spPr>
      </p:pic>
    </p:spTree>
    <p:extLst>
      <p:ext uri="{BB962C8B-B14F-4D97-AF65-F5344CB8AC3E}">
        <p14:creationId xmlns:p14="http://schemas.microsoft.com/office/powerpoint/2010/main" val="124299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2BDF6-5E52-41E5-A9DF-24A01088A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78" y="649357"/>
            <a:ext cx="10707757" cy="5512903"/>
          </a:xfrm>
          <a:prstGeom prst="rect">
            <a:avLst/>
          </a:prstGeom>
        </p:spPr>
      </p:pic>
    </p:spTree>
    <p:extLst>
      <p:ext uri="{BB962C8B-B14F-4D97-AF65-F5344CB8AC3E}">
        <p14:creationId xmlns:p14="http://schemas.microsoft.com/office/powerpoint/2010/main" val="2998186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EEDC-E42F-4D67-81E4-CA391D5F0C9D}"/>
              </a:ext>
            </a:extLst>
          </p:cNvPr>
          <p:cNvSpPr>
            <a:spLocks noGrp="1"/>
          </p:cNvSpPr>
          <p:nvPr>
            <p:ph type="title"/>
          </p:nvPr>
        </p:nvSpPr>
        <p:spPr/>
        <p:txBody>
          <a:bodyPr>
            <a:normAutofit fontScale="90000"/>
          </a:bodyPr>
          <a:lstStyle/>
          <a:p>
            <a:r>
              <a:rPr lang="en-US" b="1" u="sng" dirty="0"/>
              <a:t>Definitions</a:t>
            </a:r>
            <a:r>
              <a:rPr lang="en-US" dirty="0"/>
              <a:t> </a:t>
            </a:r>
            <a:br>
              <a:rPr lang="en-US" dirty="0"/>
            </a:br>
            <a:r>
              <a:rPr lang="en-US" dirty="0"/>
              <a:t>Section 2(a) of Arbitration and Conciliation Act </a:t>
            </a:r>
            <a:endParaRPr lang="en-IN" dirty="0"/>
          </a:p>
        </p:txBody>
      </p:sp>
      <p:sp>
        <p:nvSpPr>
          <p:cNvPr id="3" name="Content Placeholder 2">
            <a:extLst>
              <a:ext uri="{FF2B5EF4-FFF2-40B4-BE49-F238E27FC236}">
                <a16:creationId xmlns:a16="http://schemas.microsoft.com/office/drawing/2014/main" id="{C22D7E50-A239-42AE-887D-FCF9A53B1073}"/>
              </a:ext>
            </a:extLst>
          </p:cNvPr>
          <p:cNvSpPr>
            <a:spLocks noGrp="1"/>
          </p:cNvSpPr>
          <p:nvPr>
            <p:ph idx="1"/>
          </p:nvPr>
        </p:nvSpPr>
        <p:spPr>
          <a:xfrm>
            <a:off x="1162879" y="3454029"/>
            <a:ext cx="4429539" cy="3318936"/>
          </a:xfrm>
        </p:spPr>
        <p:txBody>
          <a:bodyPr>
            <a:normAutofit/>
          </a:bodyPr>
          <a:lstStyle/>
          <a:p>
            <a:pPr algn="just"/>
            <a:r>
              <a:rPr lang="en-US" dirty="0">
                <a:latin typeface="Cambria" panose="02040503050406030204" pitchFamily="18" charset="0"/>
                <a:ea typeface="Cambria" panose="02040503050406030204" pitchFamily="18" charset="0"/>
              </a:rPr>
              <a:t>(a) “arbitration” means any arbitration whether or not administered by permanent arbitral institution; </a:t>
            </a:r>
          </a:p>
        </p:txBody>
      </p:sp>
      <p:pic>
        <p:nvPicPr>
          <p:cNvPr id="6" name="Picture 5">
            <a:extLst>
              <a:ext uri="{FF2B5EF4-FFF2-40B4-BE49-F238E27FC236}">
                <a16:creationId xmlns:a16="http://schemas.microsoft.com/office/drawing/2014/main" id="{A0D94D46-4258-4847-9E5D-7AAF573BF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382" y="2511287"/>
            <a:ext cx="5006216" cy="3505200"/>
          </a:xfrm>
          <a:prstGeom prst="rect">
            <a:avLst/>
          </a:prstGeom>
        </p:spPr>
      </p:pic>
    </p:spTree>
    <p:extLst>
      <p:ext uri="{BB962C8B-B14F-4D97-AF65-F5344CB8AC3E}">
        <p14:creationId xmlns:p14="http://schemas.microsoft.com/office/powerpoint/2010/main" val="1140778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14F7DD-BB33-4600-ACE7-B14D39EF10EC}"/>
              </a:ext>
            </a:extLst>
          </p:cNvPr>
          <p:cNvSpPr>
            <a:spLocks noGrp="1"/>
          </p:cNvSpPr>
          <p:nvPr>
            <p:ph type="title" idx="4294967295"/>
          </p:nvPr>
        </p:nvSpPr>
        <p:spPr>
          <a:xfrm>
            <a:off x="1484243" y="879614"/>
            <a:ext cx="9601200" cy="1303337"/>
          </a:xfrm>
        </p:spPr>
        <p:txBody>
          <a:bodyPr/>
          <a:lstStyle/>
          <a:p>
            <a:r>
              <a:rPr lang="en-US" dirty="0"/>
              <a:t>Section 2 (e)</a:t>
            </a:r>
            <a:endParaRPr lang="en-IN" dirty="0"/>
          </a:p>
        </p:txBody>
      </p:sp>
      <p:sp>
        <p:nvSpPr>
          <p:cNvPr id="5" name="Content Placeholder 4">
            <a:extLst>
              <a:ext uri="{FF2B5EF4-FFF2-40B4-BE49-F238E27FC236}">
                <a16:creationId xmlns:a16="http://schemas.microsoft.com/office/drawing/2014/main" id="{660B4060-DF59-49A0-A08B-B1002CE088E2}"/>
              </a:ext>
            </a:extLst>
          </p:cNvPr>
          <p:cNvSpPr>
            <a:spLocks noGrp="1"/>
          </p:cNvSpPr>
          <p:nvPr>
            <p:ph sz="half" idx="4294967295"/>
          </p:nvPr>
        </p:nvSpPr>
        <p:spPr>
          <a:xfrm>
            <a:off x="5910471" y="2096812"/>
            <a:ext cx="5353878" cy="3881574"/>
          </a:xfrm>
        </p:spPr>
        <p:txBody>
          <a:bodyPr>
            <a:normAutofit/>
          </a:bodyPr>
          <a:lstStyle/>
          <a:p>
            <a:pPr algn="just"/>
            <a:r>
              <a:rPr lang="en-US" sz="2800" dirty="0"/>
              <a:t>(e</a:t>
            </a:r>
            <a:r>
              <a:rPr lang="en-US" sz="2800" dirty="0">
                <a:latin typeface="Cambria" panose="02040503050406030204" pitchFamily="18" charset="0"/>
                <a:ea typeface="Cambria" panose="02040503050406030204" pitchFamily="18" charset="0"/>
              </a:rPr>
              <a:t>) “Court” means— (</a:t>
            </a:r>
            <a:r>
              <a:rPr lang="en-US" sz="2800" dirty="0" err="1">
                <a:latin typeface="Cambria" panose="02040503050406030204" pitchFamily="18" charset="0"/>
                <a:ea typeface="Cambria" panose="02040503050406030204" pitchFamily="18" charset="0"/>
              </a:rPr>
              <a:t>i</a:t>
            </a:r>
            <a:r>
              <a:rPr lang="en-US" sz="2800" dirty="0">
                <a:latin typeface="Cambria" panose="02040503050406030204" pitchFamily="18" charset="0"/>
                <a:ea typeface="Cambria" panose="02040503050406030204" pitchFamily="18" charset="0"/>
              </a:rPr>
              <a:t>) in the case of an arbitration other than international commercial arbitration, the principal Civil Court of original jurisdiction in a district. </a:t>
            </a:r>
            <a:endParaRPr lang="en-IN" sz="28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D5C583E-D44D-42E0-9695-692C8902F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243" y="2096812"/>
            <a:ext cx="4119148" cy="3309938"/>
          </a:xfrm>
          <a:prstGeom prst="rect">
            <a:avLst/>
          </a:prstGeom>
        </p:spPr>
      </p:pic>
    </p:spTree>
    <p:extLst>
      <p:ext uri="{BB962C8B-B14F-4D97-AF65-F5344CB8AC3E}">
        <p14:creationId xmlns:p14="http://schemas.microsoft.com/office/powerpoint/2010/main" val="201021420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F5C35-DCA1-49B4-8190-73144CDBFD15}"/>
              </a:ext>
            </a:extLst>
          </p:cNvPr>
          <p:cNvSpPr>
            <a:spLocks noGrp="1"/>
          </p:cNvSpPr>
          <p:nvPr>
            <p:ph type="title" idx="4294967295"/>
          </p:nvPr>
        </p:nvSpPr>
        <p:spPr>
          <a:xfrm>
            <a:off x="887896" y="1563757"/>
            <a:ext cx="10363200" cy="3604591"/>
          </a:xfrm>
        </p:spPr>
        <p:txBody>
          <a:bodyPr>
            <a:normAutofit/>
          </a:bodyPr>
          <a:lstStyle/>
          <a:p>
            <a:pPr algn="just"/>
            <a:r>
              <a:rPr lang="en-US" dirty="0"/>
              <a:t>Full bench judgement of Bombay High Court in Fountain Head Developers Vs Mrs. Maria </a:t>
            </a:r>
            <a:r>
              <a:rPr lang="en-US" dirty="0" err="1"/>
              <a:t>Arcangela</a:t>
            </a:r>
            <a:r>
              <a:rPr lang="en-US" dirty="0"/>
              <a:t> </a:t>
            </a:r>
            <a:r>
              <a:rPr lang="en-US" dirty="0" err="1"/>
              <a:t>Sequeira</a:t>
            </a:r>
            <a:r>
              <a:rPr lang="en-US" dirty="0"/>
              <a:t> [AIR 2007 Bom 149] interpreting court - Principal District Judge </a:t>
            </a:r>
            <a:endParaRPr lang="en-IN" dirty="0"/>
          </a:p>
        </p:txBody>
      </p:sp>
    </p:spTree>
    <p:extLst>
      <p:ext uri="{BB962C8B-B14F-4D97-AF65-F5344CB8AC3E}">
        <p14:creationId xmlns:p14="http://schemas.microsoft.com/office/powerpoint/2010/main" val="1256976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794</TotalTime>
  <Words>6213</Words>
  <Application>Microsoft Office PowerPoint</Application>
  <PresentationFormat>Widescreen</PresentationFormat>
  <Paragraphs>242</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Cambria</vt:lpstr>
      <vt:lpstr>Garamond</vt:lpstr>
      <vt:lpstr>Organic</vt:lpstr>
      <vt:lpstr>PowerPoint Presentation</vt:lpstr>
      <vt:lpstr>PowerPoint Presentation</vt:lpstr>
      <vt:lpstr>ARBITRATION AND CONCILIATION ACT, 1996            -Presentation by Adv (Dr). Santosh. A. Shah</vt:lpstr>
      <vt:lpstr>Introduction </vt:lpstr>
      <vt:lpstr>Arbitration V/S Litigation </vt:lpstr>
      <vt:lpstr>PowerPoint Presentation</vt:lpstr>
      <vt:lpstr>Definitions  Section 2(a) of Arbitration and Conciliation Act </vt:lpstr>
      <vt:lpstr>Section 2 (e)</vt:lpstr>
      <vt:lpstr>Full bench judgement of Bombay High Court in Fountain Head Developers Vs Mrs. Maria Arcangela Sequeira [AIR 2007 Bom 149] interpreting court - Principal District Judge </vt:lpstr>
      <vt:lpstr>Subsequent Judgement of Bombay High Court in Union of India vs Arun Kumar Deedwania  [2017 SCC Online Bom 1717] holding that it includes other District Judges as well.</vt:lpstr>
      <vt:lpstr>The Commercial Courts Act,2015  </vt:lpstr>
      <vt:lpstr>Section 5 </vt:lpstr>
      <vt:lpstr>Section 8</vt:lpstr>
      <vt:lpstr>PowerPoint Presentation</vt:lpstr>
      <vt:lpstr>Sukanya Holdings Supreme Court Judgement</vt:lpstr>
      <vt:lpstr>PowerPoint Presentation</vt:lpstr>
      <vt:lpstr>Section 7</vt:lpstr>
      <vt:lpstr>PowerPoint Presentation</vt:lpstr>
      <vt:lpstr>Cox and Kings Ltd V/s Sap India Pvt. Ltd  [2024 (4) SCC 1]</vt:lpstr>
      <vt:lpstr>PowerPoint Presentation</vt:lpstr>
      <vt:lpstr>Booz Allen and Hamilton Inc vs SBI home Finance Ltd and Ors (AIR 2011 SC 2507)</vt:lpstr>
      <vt:lpstr>PowerPoint Presentation</vt:lpstr>
      <vt:lpstr>A. Ayyasamy  V/s A. Paramasivam and Ors  (AIR 2016 SC 4675)</vt:lpstr>
      <vt:lpstr>Section 9</vt:lpstr>
      <vt:lpstr>PowerPoint Presentation</vt:lpstr>
      <vt:lpstr>PowerPoint Presentation</vt:lpstr>
      <vt:lpstr>Arcelor Mittal Nippon Steel India Ltd vs Essar Bulk Terminal Ltd [(2022) 1 SCC 712]</vt:lpstr>
      <vt:lpstr>Section 11 </vt:lpstr>
      <vt:lpstr>Vidya Drolia and others V/s Durga Trading Corporation [2021 (2) SCC 1]</vt:lpstr>
      <vt:lpstr>PowerPoint Presentation</vt:lpstr>
      <vt:lpstr>Section 12</vt:lpstr>
      <vt:lpstr>PowerPoint Presentation</vt:lpstr>
      <vt:lpstr>PowerPoint Presentation</vt:lpstr>
      <vt:lpstr>Section 13 </vt:lpstr>
      <vt:lpstr>PowerPoint Presentation</vt:lpstr>
      <vt:lpstr>PowerPoint Presentation</vt:lpstr>
      <vt:lpstr>PowerPoint Presentation</vt:lpstr>
      <vt:lpstr>PowerPoint Presentation</vt:lpstr>
      <vt:lpstr>Section 19</vt:lpstr>
      <vt:lpstr>PowerPoint Presentation</vt:lpstr>
      <vt:lpstr>Section  21- Commencement of arbitral proceedings.</vt:lpstr>
      <vt:lpstr>Section 23 . Statements of claim and defence.— </vt:lpstr>
      <vt:lpstr>Section 29 (A)</vt:lpstr>
      <vt:lpstr>Section 34 </vt:lpstr>
      <vt:lpstr>PowerPoint Presentation</vt:lpstr>
      <vt:lpstr>PowerPoint Presentation</vt:lpstr>
      <vt:lpstr>PowerPoint Presentation</vt:lpstr>
      <vt:lpstr>PowerPoint Presentation</vt:lpstr>
      <vt:lpstr>PSA Sical Terminal Pvt Ltd V/s The Board of Trustee of V.O Chidambaram Port [AIR 2021 SC 4661]</vt:lpstr>
      <vt:lpstr>Union of India V/s M/s Popular Construction Company [AIR 2001 SC 4010]</vt:lpstr>
      <vt:lpstr>State of Chhattisghar and anr V/s Sal Udyog Pvt Ltd [(2022) 2 SCC 275]</vt:lpstr>
      <vt:lpstr>BCCI V/s Deccan Chronicle Holdings Ltd  [2021 SCC Online Bom 834]</vt:lpstr>
      <vt:lpstr>P.R. Shah Shares and Stock brokers pvt ltd Vs BHH Securities Pvt Ltd - 2012(3)MLJ 737  </vt:lpstr>
      <vt:lpstr>MCDERMOTT International INC Vs Burn Standard Compnay Ltd and ors 2015 BCR(2) 457-2006 (11) SCC181  </vt:lpstr>
      <vt:lpstr>Geojit Financial services vs Kritika Nagpal Bom. HC - Radha Chemicals vs Union of India 2018- Kinnari Mullick vs Ghanshyam Das Damani  SCC 2018 (11)328. </vt:lpstr>
      <vt:lpstr>Rashtraya Chemicals and Fertilizers Pvt Ltd Vs Chowgule Brothers and ors  [2010 (1) BCR 529][AIR 2010 SC 3543 ]</vt:lpstr>
      <vt:lpstr>PowerPoint Presentation</vt:lpstr>
      <vt:lpstr>PowerPoint Presentation</vt:lpstr>
      <vt:lpstr>Sundaram Finance Ltd Vs Abdul Samad and ors 2018 DGLS(SC) 92 </vt:lpstr>
      <vt:lpstr>Section 37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ARBITRATION AND CONCILIATION ACT 1996</dc:title>
  <dc:creator>SAS</dc:creator>
  <cp:lastModifiedBy>Santosh Shah</cp:lastModifiedBy>
  <cp:revision>98</cp:revision>
  <cp:lastPrinted>2024-12-21T05:21:57Z</cp:lastPrinted>
  <dcterms:created xsi:type="dcterms:W3CDTF">2024-12-16T08:35:08Z</dcterms:created>
  <dcterms:modified xsi:type="dcterms:W3CDTF">2024-12-21T05:26:53Z</dcterms:modified>
</cp:coreProperties>
</file>