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50"/>
  </p:notesMasterIdLst>
  <p:sldIdLst>
    <p:sldId id="287" r:id="rId2"/>
    <p:sldId id="308" r:id="rId3"/>
    <p:sldId id="309" r:id="rId4"/>
    <p:sldId id="310" r:id="rId5"/>
    <p:sldId id="315" r:id="rId6"/>
    <p:sldId id="316" r:id="rId7"/>
    <p:sldId id="317" r:id="rId8"/>
    <p:sldId id="318" r:id="rId9"/>
    <p:sldId id="319" r:id="rId10"/>
    <p:sldId id="320" r:id="rId11"/>
    <p:sldId id="489" r:id="rId12"/>
    <p:sldId id="321" r:id="rId13"/>
    <p:sldId id="322" r:id="rId14"/>
    <p:sldId id="323" r:id="rId15"/>
    <p:sldId id="324" r:id="rId16"/>
    <p:sldId id="325" r:id="rId17"/>
    <p:sldId id="326" r:id="rId18"/>
    <p:sldId id="486" r:id="rId19"/>
    <p:sldId id="487" r:id="rId20"/>
    <p:sldId id="485" r:id="rId21"/>
    <p:sldId id="472" r:id="rId22"/>
    <p:sldId id="474" r:id="rId23"/>
    <p:sldId id="475" r:id="rId24"/>
    <p:sldId id="476" r:id="rId25"/>
    <p:sldId id="477" r:id="rId26"/>
    <p:sldId id="482" r:id="rId27"/>
    <p:sldId id="484" r:id="rId28"/>
    <p:sldId id="327" r:id="rId29"/>
    <p:sldId id="311" r:id="rId30"/>
    <p:sldId id="312" r:id="rId31"/>
    <p:sldId id="313" r:id="rId32"/>
    <p:sldId id="491" r:id="rId33"/>
    <p:sldId id="314" r:id="rId34"/>
    <p:sldId id="492" r:id="rId35"/>
    <p:sldId id="490" r:id="rId36"/>
    <p:sldId id="341" r:id="rId37"/>
    <p:sldId id="342" r:id="rId38"/>
    <p:sldId id="345" r:id="rId39"/>
    <p:sldId id="381" r:id="rId40"/>
    <p:sldId id="330" r:id="rId41"/>
    <p:sldId id="331" r:id="rId42"/>
    <p:sldId id="332" r:id="rId43"/>
    <p:sldId id="333" r:id="rId44"/>
    <p:sldId id="473" r:id="rId45"/>
    <p:sldId id="307" r:id="rId46"/>
    <p:sldId id="278" r:id="rId47"/>
    <p:sldId id="279" r:id="rId48"/>
    <p:sldId id="488"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717"/>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autoAdjust="0"/>
    <p:restoredTop sz="94660"/>
  </p:normalViewPr>
  <p:slideViewPr>
    <p:cSldViewPr snapToGrid="0">
      <p:cViewPr varScale="1">
        <p:scale>
          <a:sx n="64" d="100"/>
          <a:sy n="64" d="100"/>
        </p:scale>
        <p:origin x="365"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6697F88-D56A-4F74-9E1B-73F6ACDD8BDA}" type="datetimeFigureOut">
              <a:rPr lang="en-US" smtClean="0"/>
              <a:t>10-Aug-23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1CA26B2-276E-4975-90F7-32D8628E6A15}" type="slidenum">
              <a:rPr lang="en-US" smtClean="0"/>
              <a:t>‹#›</a:t>
            </a:fld>
            <a:endParaRPr lang="en-US"/>
          </a:p>
        </p:txBody>
      </p:sp>
    </p:spTree>
    <p:extLst>
      <p:ext uri="{BB962C8B-B14F-4D97-AF65-F5344CB8AC3E}">
        <p14:creationId xmlns:p14="http://schemas.microsoft.com/office/powerpoint/2010/main" val="358725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10-Aug-23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pPr/>
              <a:t>10-Aug-23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pPr/>
              <a:t>10-Aug-23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10-Aug-23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10-Aug-23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10-Aug-23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pPr/>
              <a:t>10-Aug-23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10-Aug-23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10-Aug-23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pPr/>
              <a:t>10-Aug-23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10-Aug-23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pPr/>
              <a:t>10-Aug-23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dvdrshahnassociates.com/" TargetMode="External"/><Relationship Id="rId2" Type="http://schemas.openxmlformats.org/officeDocument/2006/relationships/hyperlink" Target="mailto:advdrshah@gmail.co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indiankanoon.org/doc/45247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indiankanoon.org/doc/156682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advdrshahnassociates.com/" TargetMode="External"/><Relationship Id="rId2" Type="http://schemas.openxmlformats.org/officeDocument/2006/relationships/hyperlink" Target="mailto:advdrshah@gmai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ritinglaw.com/order-xxiii-of-cp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3ABFEB-EB9E-4E01-8429-A2D5A35F1072}"/>
              </a:ext>
            </a:extLst>
          </p:cNvPr>
          <p:cNvSpPr txBox="1"/>
          <p:nvPr/>
        </p:nvSpPr>
        <p:spPr>
          <a:xfrm>
            <a:off x="5509688" y="3903135"/>
            <a:ext cx="6100996" cy="1908215"/>
          </a:xfrm>
          <a:prstGeom prst="rect">
            <a:avLst/>
          </a:prstGeom>
          <a:noFill/>
        </p:spPr>
        <p:txBody>
          <a:bodyPr wrap="square">
            <a:spAutoFit/>
          </a:bodyPr>
          <a:lstStyle/>
          <a:p>
            <a:pPr algn="ctr">
              <a:buNone/>
            </a:pPr>
            <a:r>
              <a:rPr lang="en-US" sz="2000" b="1" dirty="0">
                <a:solidFill>
                  <a:schemeClr val="tx1">
                    <a:lumMod val="85000"/>
                    <a:lumOff val="15000"/>
                  </a:schemeClr>
                </a:solidFill>
                <a:latin typeface="Century Gothic (Body)"/>
              </a:rPr>
              <a:t>Adv. Dr. Shah &amp; Associates</a:t>
            </a:r>
          </a:p>
          <a:p>
            <a:pPr>
              <a:buNone/>
            </a:pPr>
            <a:r>
              <a:rPr lang="fr-FR" sz="2000" b="1" dirty="0">
                <a:solidFill>
                  <a:schemeClr val="tx1">
                    <a:lumMod val="85000"/>
                    <a:lumOff val="15000"/>
                  </a:schemeClr>
                </a:solidFill>
                <a:latin typeface="Century Gothic (Body)"/>
              </a:rPr>
              <a:t>   Phone :  +91 231 253 7717, +91 231 253 6816</a:t>
            </a:r>
          </a:p>
          <a:p>
            <a:pPr>
              <a:buNone/>
            </a:pPr>
            <a:r>
              <a:rPr lang="fr-FR" sz="2000" b="1" dirty="0">
                <a:solidFill>
                  <a:schemeClr val="tx1">
                    <a:lumMod val="85000"/>
                    <a:lumOff val="15000"/>
                  </a:schemeClr>
                </a:solidFill>
                <a:latin typeface="Century Gothic (Body)"/>
              </a:rPr>
              <a:t>  Mobile :  +91 98230 13441</a:t>
            </a:r>
          </a:p>
          <a:p>
            <a:pPr>
              <a:buNone/>
            </a:pPr>
            <a:r>
              <a:rPr lang="fr-FR" sz="2000" b="1" dirty="0">
                <a:solidFill>
                  <a:schemeClr val="tx1">
                    <a:lumMod val="85000"/>
                    <a:lumOff val="15000"/>
                  </a:schemeClr>
                </a:solidFill>
                <a:latin typeface="Century Gothic (Body)"/>
              </a:rPr>
              <a:t>     Email :  </a:t>
            </a:r>
            <a:r>
              <a:rPr lang="fr-FR" sz="2000" b="1" dirty="0">
                <a:solidFill>
                  <a:schemeClr val="tx1">
                    <a:lumMod val="85000"/>
                    <a:lumOff val="15000"/>
                  </a:schemeClr>
                </a:solidFill>
                <a:latin typeface="Century Gothic (Body)"/>
                <a:hlinkClick r:id="rId2"/>
              </a:rPr>
              <a:t>advdrshah@gmail.com</a:t>
            </a:r>
            <a:endParaRPr lang="fr-FR" sz="2000" b="1" dirty="0">
              <a:solidFill>
                <a:schemeClr val="tx1">
                  <a:lumMod val="85000"/>
                  <a:lumOff val="15000"/>
                </a:schemeClr>
              </a:solidFill>
              <a:latin typeface="Century Gothic (Body)"/>
            </a:endParaRPr>
          </a:p>
          <a:p>
            <a:pPr>
              <a:buNone/>
            </a:pPr>
            <a:r>
              <a:rPr lang="fr-FR" sz="2000" b="1" dirty="0">
                <a:solidFill>
                  <a:schemeClr val="tx1">
                    <a:lumMod val="85000"/>
                    <a:lumOff val="15000"/>
                  </a:schemeClr>
                </a:solidFill>
                <a:latin typeface="Century Gothic (Body)"/>
              </a:rPr>
              <a:t> </a:t>
            </a:r>
            <a:r>
              <a:rPr lang="fr-FR" sz="2000" b="1" dirty="0" err="1">
                <a:solidFill>
                  <a:schemeClr val="tx1">
                    <a:lumMod val="85000"/>
                    <a:lumOff val="15000"/>
                  </a:schemeClr>
                </a:solidFill>
                <a:latin typeface="Century Gothic (Body)"/>
              </a:rPr>
              <a:t>Website</a:t>
            </a:r>
            <a:r>
              <a:rPr lang="fr-FR" sz="2000" b="1" dirty="0">
                <a:solidFill>
                  <a:schemeClr val="tx1">
                    <a:lumMod val="85000"/>
                    <a:lumOff val="15000"/>
                  </a:schemeClr>
                </a:solidFill>
                <a:latin typeface="Century Gothic (Body)"/>
              </a:rPr>
              <a:t> :  </a:t>
            </a:r>
            <a:r>
              <a:rPr lang="en-IN" sz="2000" b="1" dirty="0">
                <a:hlinkClick r:id="rId3"/>
              </a:rPr>
              <a:t>advdrshahnassociates.com</a:t>
            </a:r>
            <a:endParaRPr lang="en-IN" sz="2000" b="1" dirty="0"/>
          </a:p>
          <a:p>
            <a:pPr>
              <a:buNone/>
            </a:pPr>
            <a:endParaRPr lang="fr-FR" sz="1800" dirty="0">
              <a:solidFill>
                <a:schemeClr val="tx1">
                  <a:lumMod val="85000"/>
                  <a:lumOff val="15000"/>
                </a:schemeClr>
              </a:solidFill>
              <a:latin typeface="Century Gothic (Body)"/>
            </a:endParaRPr>
          </a:p>
        </p:txBody>
      </p:sp>
      <p:pic>
        <p:nvPicPr>
          <p:cNvPr id="4" name="Picture 3">
            <a:extLst>
              <a:ext uri="{FF2B5EF4-FFF2-40B4-BE49-F238E27FC236}">
                <a16:creationId xmlns:a16="http://schemas.microsoft.com/office/drawing/2014/main" id="{7C202AC6-AB9F-48F3-B505-DDA1A3520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695" y="737395"/>
            <a:ext cx="3385279" cy="5073955"/>
          </a:xfrm>
          <a:prstGeom prst="rect">
            <a:avLst/>
          </a:prstGeom>
        </p:spPr>
      </p:pic>
      <p:sp>
        <p:nvSpPr>
          <p:cNvPr id="6" name="Rectangle 5">
            <a:extLst>
              <a:ext uri="{FF2B5EF4-FFF2-40B4-BE49-F238E27FC236}">
                <a16:creationId xmlns:a16="http://schemas.microsoft.com/office/drawing/2014/main" id="{2BD17478-2944-4266-86B0-186753264875}"/>
              </a:ext>
            </a:extLst>
          </p:cNvPr>
          <p:cNvSpPr/>
          <p:nvPr/>
        </p:nvSpPr>
        <p:spPr>
          <a:xfrm>
            <a:off x="5771138" y="1448753"/>
            <a:ext cx="5242301" cy="2308324"/>
          </a:xfrm>
          <a:prstGeom prst="rect">
            <a:avLst/>
          </a:prstGeom>
          <a:noFill/>
        </p:spPr>
        <p:txBody>
          <a:bodyPr wrap="square" lIns="91440" tIns="45720" rIns="91440" bIns="45720">
            <a:spAutoFit/>
          </a:bodyPr>
          <a:lstStyle/>
          <a:p>
            <a:pPr algn="ctr"/>
            <a:r>
              <a:rPr lang="en-US" sz="4800" b="1" cap="none" dirty="0"/>
              <a:t>“</a:t>
            </a:r>
            <a:r>
              <a:rPr lang="en-US" sz="4800" b="1" u="sng" dirty="0"/>
              <a:t>Standing of a person : Locus standi</a:t>
            </a:r>
            <a:r>
              <a:rPr lang="en-US" sz="4800" b="1" cap="none" dirty="0"/>
              <a:t>” </a:t>
            </a:r>
            <a:endParaRPr lang="en-IN" sz="4800" b="1" cap="none" spc="0" dirty="0">
              <a:ln w="12700" cmpd="sng">
                <a:solidFill>
                  <a:schemeClr val="accent4"/>
                </a:solidFill>
                <a:prstDash val="solid"/>
              </a:ln>
              <a:solidFill>
                <a:schemeClr val="accent1">
                  <a:lumMod val="60000"/>
                  <a:lumOff val="40000"/>
                </a:schemeClr>
              </a:solidFill>
              <a:effectLst/>
            </a:endParaRPr>
          </a:p>
        </p:txBody>
      </p:sp>
    </p:spTree>
    <p:extLst>
      <p:ext uri="{BB962C8B-B14F-4D97-AF65-F5344CB8AC3E}">
        <p14:creationId xmlns:p14="http://schemas.microsoft.com/office/powerpoint/2010/main" val="30652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fontScale="90000"/>
          </a:bodyPr>
          <a:lstStyle/>
          <a:p>
            <a:pPr algn="ctr"/>
            <a:r>
              <a:rPr lang="en-US" sz="27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PUBLIC NUISANCES AND OTHER WRONGFUL ACTS AFFECTING THE PUBLIC.</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1633194"/>
            <a:ext cx="10058400" cy="4711219"/>
          </a:xfrm>
        </p:spPr>
        <p:txBody>
          <a:bodyPr>
            <a:normAutofit/>
          </a:bodyPr>
          <a:lstStyle/>
          <a:p>
            <a:pPr algn="just"/>
            <a:r>
              <a:rPr lang="en-US" sz="3100" b="1" dirty="0">
                <a:latin typeface="Times New Roman" panose="02020603050405020304" pitchFamily="18" charset="0"/>
                <a:cs typeface="Times New Roman" panose="02020603050405020304" pitchFamily="18" charset="0"/>
              </a:rPr>
              <a:t>Sec. 91 - </a:t>
            </a:r>
            <a:r>
              <a:rPr lang="en-US" sz="18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1) In the case of a public nuisance or other wrongful act affecting, or likely to affect, the public, a suit for a declaration and injunction or for such other relief as may be appropriate in the circumstances of the case, may be instituted,</a:t>
            </a:r>
          </a:p>
          <a:p>
            <a:pPr marL="0" indent="0" algn="just">
              <a:buNone/>
            </a:pP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(a) by the Advocate-General, or</a:t>
            </a:r>
          </a:p>
          <a:p>
            <a:pPr algn="just"/>
            <a:endParaRPr lang="en-US" sz="2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6388" name="Picture 4" descr="Free Vector | Environmental pollution illustration">
            <a:extLst>
              <a:ext uri="{FF2B5EF4-FFF2-40B4-BE49-F238E27FC236}">
                <a16:creationId xmlns:a16="http://schemas.microsoft.com/office/drawing/2014/main" id="{B09B6AF6-A1A5-8DCC-1BFE-8B9A43CFA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0" y="3867913"/>
            <a:ext cx="4480509"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7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0C0550-C327-1B53-7274-962E5F8217E1}"/>
              </a:ext>
            </a:extLst>
          </p:cNvPr>
          <p:cNvSpPr>
            <a:spLocks noGrp="1"/>
          </p:cNvSpPr>
          <p:nvPr>
            <p:ph idx="1"/>
          </p:nvPr>
        </p:nvSpPr>
        <p:spPr>
          <a:xfrm>
            <a:off x="977900" y="1018488"/>
            <a:ext cx="10058400" cy="4899712"/>
          </a:xfrm>
        </p:spPr>
        <p:txBody>
          <a:bodyPr/>
          <a:lstStyle/>
          <a:p>
            <a:pPr algn="just"/>
            <a:r>
              <a:rPr lang="en-US" sz="3200" dirty="0">
                <a:latin typeface="Times New Roman" panose="02020603050405020304" pitchFamily="18" charset="0"/>
                <a:cs typeface="Times New Roman" panose="02020603050405020304" pitchFamily="18" charset="0"/>
              </a:rPr>
              <a:t>(b) with the leave of the Court, by two or more persons, even though no special damage has been caused to such persons by reason of such public nuisance or other wrongful act.]</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Nothing in this section shall be deemed to limit or otherwise affect any right of suit which may exist independently of its provisions.</a:t>
            </a:r>
          </a:p>
          <a:p>
            <a:endParaRPr lang="en-US" dirty="0"/>
          </a:p>
        </p:txBody>
      </p:sp>
    </p:spTree>
    <p:extLst>
      <p:ext uri="{BB962C8B-B14F-4D97-AF65-F5344CB8AC3E}">
        <p14:creationId xmlns:p14="http://schemas.microsoft.com/office/powerpoint/2010/main" val="86867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a:bodyPr>
          <a:lstStyle/>
          <a:p>
            <a:pPr algn="ct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CONSUMER PROTECTION ACT, 2019</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p:txBody>
          <a:bodyPr>
            <a:normAutofit/>
          </a:bodyPr>
          <a:lstStyle/>
          <a:p>
            <a:pPr algn="just"/>
            <a:r>
              <a:rPr lang="en-US" sz="3200" b="0" i="0" dirty="0">
                <a:solidFill>
                  <a:srgbClr val="202124"/>
                </a:solidFill>
                <a:effectLst/>
                <a:latin typeface="Times New Roman" panose="02020603050405020304" pitchFamily="18" charset="0"/>
                <a:cs typeface="Times New Roman" panose="02020603050405020304" pitchFamily="18" charset="0"/>
              </a:rPr>
              <a:t>A complaint under Section 12 (1)(c) of the Consumer Protection Act can be filed only on behalf of or for the benefit of all the consumers, having a common interest or a common grievance and seeking the same / identical relief against the same person.</a:t>
            </a:r>
            <a:endParaRPr lang="en-US" sz="3200" dirty="0">
              <a:latin typeface="Times New Roman" panose="02020603050405020304" pitchFamily="18" charset="0"/>
              <a:cs typeface="Times New Roman" panose="02020603050405020304" pitchFamily="18" charset="0"/>
            </a:endParaRPr>
          </a:p>
        </p:txBody>
      </p:sp>
      <p:pic>
        <p:nvPicPr>
          <p:cNvPr id="18440" name="Picture 8" descr="Consumer Protection Act, 2019 : Everything to know about it">
            <a:extLst>
              <a:ext uri="{FF2B5EF4-FFF2-40B4-BE49-F238E27FC236}">
                <a16:creationId xmlns:a16="http://schemas.microsoft.com/office/drawing/2014/main" id="{C94ECD1C-4760-E833-D0B4-4EB500F9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4381500"/>
            <a:ext cx="4238625" cy="183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a:bodyPr>
          <a:lstStyle/>
          <a:p>
            <a:pPr algn="ct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COMPANIES ACT 2013 – SEC. 245 : Class Action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1542910"/>
            <a:ext cx="10058400" cy="3849624"/>
          </a:xfrm>
        </p:spPr>
        <p:txBody>
          <a:bodyPr>
            <a:normAutofit/>
          </a:bodyPr>
          <a:lstStyle/>
          <a:p>
            <a:pPr algn="just"/>
            <a:r>
              <a:rPr lang="en-US" sz="2800" b="1" i="0" dirty="0">
                <a:solidFill>
                  <a:srgbClr val="000000"/>
                </a:solidFill>
                <a:effectLst/>
                <a:latin typeface="Times New Roman" panose="02020603050405020304" pitchFamily="18" charset="0"/>
                <a:cs typeface="Times New Roman" panose="02020603050405020304" pitchFamily="18" charset="0"/>
              </a:rPr>
              <a:t>245</a:t>
            </a:r>
            <a:r>
              <a:rPr lang="en-US" sz="2800" b="0" i="0" dirty="0">
                <a:solidFill>
                  <a:srgbClr val="000000"/>
                </a:solidFill>
                <a:effectLst/>
                <a:latin typeface="Times New Roman" panose="02020603050405020304" pitchFamily="18" charset="0"/>
                <a:cs typeface="Times New Roman" panose="02020603050405020304" pitchFamily="18" charset="0"/>
              </a:rPr>
              <a:t>. (1) </a:t>
            </a:r>
            <a:r>
              <a:rPr lang="en-US" sz="2400" b="0" i="0" dirty="0">
                <a:solidFill>
                  <a:srgbClr val="000000"/>
                </a:solidFill>
                <a:effectLst/>
                <a:latin typeface="PT Serif" panose="020A0603040505020204" pitchFamily="18" charset="0"/>
              </a:rPr>
              <a:t>Such number of member or members, depositor or depositors or any class of them, as the case may be, as are indicated in sub-section (2) may, if they are of the opinion that the management or conduct of the affairs of the company are being conducted in a manner prejudicial to the interests of the company or its members or depositors, file an application before the Tribunal on behalf of the members or depositors for seeking all or any of the following orders, namely:—</a:t>
            </a:r>
          </a:p>
          <a:p>
            <a:pPr algn="just"/>
            <a:endParaRPr lang="en-US" sz="2800" dirty="0"/>
          </a:p>
        </p:txBody>
      </p:sp>
      <p:pic>
        <p:nvPicPr>
          <p:cNvPr id="19466" name="Picture 10" descr="Section 189 of Companies Act, 2013 - iPleaders">
            <a:extLst>
              <a:ext uri="{FF2B5EF4-FFF2-40B4-BE49-F238E27FC236}">
                <a16:creationId xmlns:a16="http://schemas.microsoft.com/office/drawing/2014/main" id="{A857BE3E-FF47-44A3-1839-E4F7662D6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00" r="6286" b="17460"/>
          <a:stretch/>
        </p:blipFill>
        <p:spPr bwMode="auto">
          <a:xfrm>
            <a:off x="7759700" y="4700617"/>
            <a:ext cx="3149600" cy="167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2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a:bodyPr>
          <a:lstStyle/>
          <a:p>
            <a:pPr algn="ct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COMPETITION ACT,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p:txBody>
          <a:bodyPr>
            <a:normAutofit/>
          </a:bodyPr>
          <a:lstStyle/>
          <a:p>
            <a:pPr algn="just"/>
            <a:r>
              <a:rPr lang="en-US" sz="3200" b="0" i="0" dirty="0">
                <a:solidFill>
                  <a:srgbClr val="202124"/>
                </a:solidFill>
                <a:effectLst/>
                <a:latin typeface="Times New Roman" panose="02020603050405020304" pitchFamily="18" charset="0"/>
                <a:cs typeface="Times New Roman" panose="02020603050405020304" pitchFamily="18" charset="0"/>
              </a:rPr>
              <a:t>Under Section 53N(4) of the Competition Act, 2002, an action may be filed by or on behalf of, and for the benefit of, a class of persons having the same interest who have suffered any loss or damage, due to any anti-competitive practice or abuse of dominant position in the market by an enterprise.</a:t>
            </a:r>
            <a:endParaRPr lang="en-US" sz="3200" dirty="0">
              <a:latin typeface="Times New Roman" panose="02020603050405020304" pitchFamily="18" charset="0"/>
              <a:cs typeface="Times New Roman" panose="02020603050405020304" pitchFamily="18" charset="0"/>
            </a:endParaRPr>
          </a:p>
        </p:txBody>
      </p:sp>
      <p:pic>
        <p:nvPicPr>
          <p:cNvPr id="20490" name="Picture 10" descr="Competition law in India - iPleaders">
            <a:extLst>
              <a:ext uri="{FF2B5EF4-FFF2-40B4-BE49-F238E27FC236}">
                <a16:creationId xmlns:a16="http://schemas.microsoft.com/office/drawing/2014/main" id="{E68C8F39-89EF-D3FB-189D-2F17A35D4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971526"/>
            <a:ext cx="3657600" cy="124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3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982579" y="863867"/>
            <a:ext cx="10058400" cy="5344428"/>
          </a:xfrm>
        </p:spPr>
        <p:txBody>
          <a:bodyPr>
            <a:normAutofit fontScale="92500" lnSpcReduction="20000"/>
          </a:bodyPr>
          <a:lstStyle/>
          <a:p>
            <a:pPr marL="274320" indent="0" algn="ctr">
              <a:lnSpc>
                <a:spcPct val="107000"/>
              </a:lnSpc>
              <a:buNone/>
            </a:pPr>
            <a:r>
              <a:rPr lang="en-US" sz="3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Criminal Procedure Code Sec. 113</a:t>
            </a:r>
          </a:p>
          <a:p>
            <a:pPr algn="just"/>
            <a:r>
              <a:rPr lang="en-US" sz="2600" b="1" i="0" dirty="0">
                <a:solidFill>
                  <a:srgbClr val="000000"/>
                </a:solidFill>
                <a:effectLst/>
                <a:latin typeface="Times New Roman" panose="02020603050405020304" pitchFamily="18" charset="0"/>
                <a:cs typeface="Times New Roman" panose="02020603050405020304" pitchFamily="18" charset="0"/>
              </a:rPr>
              <a:t>Section 113 in The Code Of Criminal Procedure, 1973</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113. Summons or warrant in case of person not so present. If such person is not present in Court, the Magistrate shall issue in a summons requiring him to appear, or, when such person is in custody, a warrant directing the officer in whose custody he is to bring him before the Court: Provided that whenever it appears to such Magistrate, upon the report of a police officer or upon other information (the substance of which report or information shall be recorded by the Magistrate), that there is reason to fear the commission of a breach of the peace, and that such breach of the peace cannot be prevented otherwise than by the immediate arrest of such person, the Magistrate may at any time issue a warrant for his arrest.</a:t>
            </a:r>
          </a:p>
          <a:p>
            <a:pPr marL="457200" algn="just">
              <a:lnSpc>
                <a:spcPct val="107000"/>
              </a:lnSpc>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US" sz="2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Municipal Council,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Ratiam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Vs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Vardichand</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ors</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AIR 1980 SC 1622</a:t>
            </a:r>
          </a:p>
          <a:p>
            <a:endParaRPr lang="en-US" dirty="0"/>
          </a:p>
        </p:txBody>
      </p:sp>
    </p:spTree>
    <p:extLst>
      <p:ext uri="{BB962C8B-B14F-4D97-AF65-F5344CB8AC3E}">
        <p14:creationId xmlns:p14="http://schemas.microsoft.com/office/powerpoint/2010/main" val="372148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lstStyle/>
          <a:p>
            <a:pPr algn="ctr"/>
            <a:r>
              <a:rPr lang="en-US" sz="2800" b="1" kern="100" dirty="0">
                <a:effectLst/>
                <a:latin typeface="Times New Roman" panose="02020603050405020304" pitchFamily="18" charset="0"/>
                <a:ea typeface="Calibri" panose="020F0502020204030204" pitchFamily="34" charset="0"/>
                <a:cs typeface="Mangal" panose="02040503050203030202" pitchFamily="18" charset="0"/>
              </a:rPr>
              <a:t>SEC. 9 CPC</a:t>
            </a:r>
            <a:br>
              <a:rPr lang="en-US" sz="18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211179" y="1328394"/>
            <a:ext cx="10058400" cy="5301006"/>
          </a:xfrm>
        </p:spPr>
        <p:txBody>
          <a:bodyPr/>
          <a:lstStyle/>
          <a:p>
            <a:pPr algn="just"/>
            <a:r>
              <a:rPr lang="en-US" sz="2400" b="1" i="0" dirty="0">
                <a:solidFill>
                  <a:srgbClr val="000000"/>
                </a:solidFill>
                <a:effectLst/>
                <a:latin typeface="Times New Roman" panose="02020603050405020304" pitchFamily="18" charset="0"/>
                <a:cs typeface="Times New Roman" panose="02020603050405020304" pitchFamily="18" charset="0"/>
              </a:rPr>
              <a:t>Section</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1" i="0" dirty="0">
                <a:solidFill>
                  <a:srgbClr val="000000"/>
                </a:solidFill>
                <a:effectLst/>
                <a:latin typeface="Times New Roman" panose="02020603050405020304" pitchFamily="18" charset="0"/>
                <a:cs typeface="Times New Roman" panose="02020603050405020304" pitchFamily="18" charset="0"/>
              </a:rPr>
              <a:t>9. Courts to try all civil suits unless barred .-</a:t>
            </a:r>
            <a:r>
              <a:rPr lang="en-US" sz="2400" b="0" i="0" dirty="0">
                <a:solidFill>
                  <a:srgbClr val="000000"/>
                </a:solidFill>
                <a:effectLst/>
                <a:latin typeface="Times New Roman" panose="02020603050405020304" pitchFamily="18" charset="0"/>
                <a:cs typeface="Times New Roman" panose="02020603050405020304" pitchFamily="18" charset="0"/>
              </a:rPr>
              <a:t> The Courts shall (subject to the provisions herein contained) have jurisdiction to try all Suits of a civil nature excepting suits of which their cognizance is either expressly or impliedly barred.</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Explanation 1.—As suit in which the right to property or to an office is contested is a suit of a civil nature, notwithstanding that such right may depend entirely on the decision of questions as to religious rites or ceremonies.</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Explanation Il—For the purposes of this section, it is immaterial whether or not any fees are attached to the office referred to in Explanation I or whether or not such office is attached to a particular place</a:t>
            </a:r>
          </a:p>
          <a:p>
            <a:endParaRPr lang="en-US" dirty="0"/>
          </a:p>
        </p:txBody>
      </p:sp>
    </p:spTree>
    <p:extLst>
      <p:ext uri="{BB962C8B-B14F-4D97-AF65-F5344CB8AC3E}">
        <p14:creationId xmlns:p14="http://schemas.microsoft.com/office/powerpoint/2010/main" val="332066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fontScale="90000"/>
          </a:bodyPr>
          <a:lstStyle/>
          <a:p>
            <a:pPr marL="457200">
              <a:lnSpc>
                <a:spcPct val="107000"/>
              </a:lnSpc>
            </a:pPr>
            <a:r>
              <a:rPr lang="en-US" sz="4000" b="1" kern="100" dirty="0">
                <a:effectLst/>
                <a:latin typeface="Times New Roman" panose="02020603050405020304" pitchFamily="18" charset="0"/>
                <a:ea typeface="Calibri" panose="020F0502020204030204" pitchFamily="34" charset="0"/>
                <a:cs typeface="Mangal" panose="02040503050203030202" pitchFamily="18" charset="0"/>
              </a:rPr>
              <a:t>Categories of representatives suits</a:t>
            </a:r>
            <a:br>
              <a:rPr lang="en-US" sz="4000" kern="100" dirty="0">
                <a:effectLst/>
                <a:latin typeface="Calibri" panose="020F0502020204030204" pitchFamily="34" charset="0"/>
                <a:ea typeface="Calibri" panose="020F0502020204030204" pitchFamily="34" charset="0"/>
                <a:cs typeface="Mangal" panose="02040503050203030202" pitchFamily="18" charset="0"/>
              </a:rPr>
            </a:br>
            <a: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866273" y="1063699"/>
            <a:ext cx="10459453" cy="5151707"/>
          </a:xfrm>
        </p:spPr>
        <p:txBody>
          <a:bodyPr>
            <a:normAutofit fontScale="62500" lnSpcReduction="20000"/>
          </a:bodyPr>
          <a:lstStyle/>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Suits to enforce religious rights or rights of people belonging to particular cast or community</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Suit to establish or negative a public right, pathways, wells, ghats.</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Suits to enforce rights arising at Tax payers of the municipality </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Suit to set aside fraudulent transfers </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Suit by co -owns </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Suits by or against officers of clubs and associates </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Environmental representatives suit</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Allottee of housing board or common tenant</a:t>
            </a: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50000"/>
              </a:lnSpc>
              <a:spcAft>
                <a:spcPts val="800"/>
              </a:spcAft>
              <a:buFont typeface="+mj-lt"/>
              <a:buAutoNum type="arabicPeriod"/>
            </a:pPr>
            <a:r>
              <a:rPr lang="en-US" sz="2900" b="1" kern="0" dirty="0">
                <a:effectLst/>
                <a:latin typeface="Times New Roman" panose="02020603050405020304" pitchFamily="18" charset="0"/>
                <a:ea typeface="Calibri" panose="020F0502020204030204" pitchFamily="34" charset="0"/>
                <a:cs typeface="Mangal" panose="02040503050203030202" pitchFamily="18" charset="0"/>
              </a:rPr>
              <a:t>Investors </a:t>
            </a:r>
          </a:p>
          <a:p>
            <a:pPr marL="342900" lvl="0" indent="-342900">
              <a:lnSpc>
                <a:spcPct val="150000"/>
              </a:lnSpc>
              <a:spcAft>
                <a:spcPts val="800"/>
              </a:spcAft>
              <a:buFont typeface="+mj-lt"/>
              <a:buAutoNum type="arabicPeriod"/>
            </a:pPr>
            <a:endParaRPr lang="en-US" sz="2900" b="1"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4" name="Picture 8" descr="Class Action Lawyer | Consumer Claims | Sadaka Law">
            <a:extLst>
              <a:ext uri="{FF2B5EF4-FFF2-40B4-BE49-F238E27FC236}">
                <a16:creationId xmlns:a16="http://schemas.microsoft.com/office/drawing/2014/main" id="{183548A3-8194-573C-82EA-A34F9D671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638" y="4729163"/>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0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1FFF-E2A6-133F-F28B-4E3324F16641}"/>
              </a:ext>
            </a:extLst>
          </p:cNvPr>
          <p:cNvSpPr>
            <a:spLocks noGrp="1"/>
          </p:cNvSpPr>
          <p:nvPr>
            <p:ph type="title"/>
          </p:nvPr>
        </p:nvSpPr>
        <p:spPr>
          <a:xfrm>
            <a:off x="1066800" y="905256"/>
            <a:ext cx="10058400" cy="137160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Reported categories of representative suits, complaints</a:t>
            </a:r>
            <a:br>
              <a:rPr lang="en-US" b="1" dirty="0">
                <a:latin typeface="Times New Roman" panose="02020603050405020304" pitchFamily="18" charset="0"/>
                <a:cs typeface="Times New Roman" panose="02020603050405020304" pitchFamily="18" charset="0"/>
              </a:rPr>
            </a:br>
            <a:b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F45143-CAA4-83DA-ED38-FA968115C264}"/>
              </a:ext>
            </a:extLst>
          </p:cNvPr>
          <p:cNvSpPr>
            <a:spLocks noGrp="1"/>
          </p:cNvSpPr>
          <p:nvPr>
            <p:ph idx="1"/>
          </p:nvPr>
        </p:nvSpPr>
        <p:spPr/>
        <p:txBody>
          <a:bodyPr/>
          <a:lstStyle/>
          <a:p>
            <a:pPr marL="457200">
              <a:lnSpc>
                <a:spcPct val="107000"/>
              </a:lnSpc>
            </a:pPr>
            <a:r>
              <a:rPr lang="en-US" sz="2400" kern="100" dirty="0">
                <a:effectLst/>
                <a:latin typeface="Times New Roman" panose="02020603050405020304" pitchFamily="18" charset="0"/>
                <a:ea typeface="Calibri" panose="020F0502020204030204" pitchFamily="34" charset="0"/>
                <a:cs typeface="Mangal" panose="02040503050203030202" pitchFamily="18" charset="0"/>
              </a:rPr>
              <a:t>Reg. C.S. No. 405/1927- </a:t>
            </a:r>
          </a:p>
          <a:p>
            <a:pPr marL="457200">
              <a:lnSpc>
                <a:spcPct val="107000"/>
              </a:lnSpc>
            </a:pPr>
            <a:r>
              <a:rPr lang="en-US" sz="2400" kern="100" dirty="0">
                <a:effectLst/>
                <a:latin typeface="Times New Roman" panose="02020603050405020304" pitchFamily="18" charset="0"/>
                <a:ea typeface="Calibri" panose="020F0502020204030204" pitchFamily="34" charset="0"/>
                <a:cs typeface="Mangal" panose="02040503050203030202" pitchFamily="18" charset="0"/>
              </a:rPr>
              <a:t>Pandurang </a:t>
            </a:r>
            <a:r>
              <a:rPr lang="en-US" sz="2400" kern="100" dirty="0" err="1">
                <a:effectLst/>
                <a:latin typeface="Times New Roman" panose="02020603050405020304" pitchFamily="18" charset="0"/>
                <a:ea typeface="Calibri" panose="020F0502020204030204" pitchFamily="34" charset="0"/>
                <a:cs typeface="Mangal" panose="02040503050203030202" pitchFamily="18" charset="0"/>
              </a:rPr>
              <a:t>Dharap</a:t>
            </a:r>
            <a:r>
              <a:rPr lang="en-US" sz="2400" kern="100" dirty="0">
                <a:effectLst/>
                <a:latin typeface="Times New Roman" panose="02020603050405020304" pitchFamily="18" charset="0"/>
                <a:ea typeface="Calibri" panose="020F0502020204030204" pitchFamily="34" charset="0"/>
                <a:cs typeface="Mangal" panose="02040503050203030202" pitchFamily="18" charset="0"/>
              </a:rPr>
              <a:t> and </a:t>
            </a:r>
            <a:r>
              <a:rPr lang="en-US" sz="2400" kern="100" dirty="0" err="1">
                <a:effectLst/>
                <a:latin typeface="Times New Roman" panose="02020603050405020304" pitchFamily="18" charset="0"/>
                <a:ea typeface="Calibri" panose="020F0502020204030204" pitchFamily="34" charset="0"/>
                <a:cs typeface="Mangal" panose="02040503050203030202" pitchFamily="18" charset="0"/>
              </a:rPr>
              <a:t>ors</a:t>
            </a:r>
            <a:r>
              <a:rPr lang="en-US" sz="2400" kern="100" dirty="0">
                <a:effectLst/>
                <a:latin typeface="Times New Roman" panose="02020603050405020304" pitchFamily="18" charset="0"/>
                <a:ea typeface="Calibri" panose="020F0502020204030204" pitchFamily="34" charset="0"/>
                <a:cs typeface="Mangal" panose="02040503050203030202" pitchFamily="18" charset="0"/>
              </a:rPr>
              <a:t> Vs Dr Bhimrao Ambedkar and </a:t>
            </a:r>
            <a:r>
              <a:rPr lang="en-US" sz="2400" kern="100" dirty="0" err="1">
                <a:effectLst/>
                <a:latin typeface="Times New Roman" panose="02020603050405020304" pitchFamily="18" charset="0"/>
                <a:ea typeface="Calibri" panose="020F0502020204030204" pitchFamily="34" charset="0"/>
                <a:cs typeface="Mangal" panose="02040503050203030202" pitchFamily="18" charset="0"/>
              </a:rPr>
              <a:t>ors</a:t>
            </a:r>
            <a:r>
              <a:rPr lang="en-US" sz="2400" kern="100" dirty="0">
                <a:effectLst/>
                <a:latin typeface="Times New Roman" panose="02020603050405020304" pitchFamily="18" charset="0"/>
                <a:ea typeface="Calibri" panose="020F0502020204030204" pitchFamily="34" charset="0"/>
                <a:cs typeface="Mangal" panose="02040503050203030202" pitchFamily="18" charset="0"/>
              </a:rPr>
              <a:t> in the court of civil judge Mahad</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Mangal" panose="02040503050203030202" pitchFamily="18" charset="0"/>
              </a:rPr>
              <a:t>under O. 1, R.8 CPC claiming the relief that </a:t>
            </a:r>
            <a:r>
              <a:rPr lang="en-US" sz="2400" kern="100" dirty="0" err="1">
                <a:effectLst/>
                <a:latin typeface="Times New Roman" panose="02020603050405020304" pitchFamily="18" charset="0"/>
                <a:ea typeface="Calibri" panose="020F0502020204030204" pitchFamily="34" charset="0"/>
                <a:cs typeface="Mangal" panose="02040503050203030202" pitchFamily="18" charset="0"/>
              </a:rPr>
              <a:t>Chavdhari</a:t>
            </a:r>
            <a:r>
              <a:rPr lang="en-US" sz="2400" kern="100" dirty="0">
                <a:effectLst/>
                <a:latin typeface="Times New Roman" panose="02020603050405020304" pitchFamily="18" charset="0"/>
                <a:ea typeface="Calibri" panose="020F0502020204030204" pitchFamily="34" charset="0"/>
                <a:cs typeface="Mangal" panose="02040503050203030202" pitchFamily="18" charset="0"/>
              </a:rPr>
              <a:t> lake be not allowed to be used by untouchables. </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5" name="Picture 2" descr="Mahad Satyagraha Dalits">
            <a:extLst>
              <a:ext uri="{FF2B5EF4-FFF2-40B4-BE49-F238E27FC236}">
                <a16:creationId xmlns:a16="http://schemas.microsoft.com/office/drawing/2014/main" id="{F5345BA1-FFEE-7A98-5F18-F6B4B8861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77"/>
          <a:stretch/>
        </p:blipFill>
        <p:spPr bwMode="auto">
          <a:xfrm>
            <a:off x="6830944" y="4180332"/>
            <a:ext cx="4294256" cy="21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D689-EAD0-A6E9-48C9-412A320D637F}"/>
              </a:ext>
            </a:extLst>
          </p:cNvPr>
          <p:cNvSpPr>
            <a:spLocks noGrp="1"/>
          </p:cNvSpPr>
          <p:nvPr>
            <p:ph type="title"/>
          </p:nvPr>
        </p:nvSpPr>
        <p:spPr/>
        <p:txBody>
          <a:bodyPr>
            <a:normAutofit fontScale="90000"/>
          </a:bodyPr>
          <a:lstStyle/>
          <a:p>
            <a:pPr marL="0" marR="0" lvl="0" indent="0" algn="ctr" defTabSz="914400" rtl="0" eaLnBrk="0" fontAlgn="base" latinLnBrk="0" hangingPunct="0">
              <a:lnSpc>
                <a:spcPct val="100000"/>
              </a:lnSpc>
              <a:spcBef>
                <a:spcPct val="0"/>
              </a:spcBef>
              <a:spcAft>
                <a:spcPct val="0"/>
              </a:spcAft>
              <a:tabLst/>
            </a:pPr>
            <a:r>
              <a:rPr kumimoji="0" lang="en-US" altLang="en-US" sz="4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Environmental representative suits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4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AIR 1969 Madras 351</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EA7748-A6A2-E4E3-0CE7-B240094F66FE}"/>
              </a:ext>
            </a:extLst>
          </p:cNvPr>
          <p:cNvSpPr>
            <a:spLocks noGrp="1"/>
          </p:cNvSpPr>
          <p:nvPr>
            <p:ph idx="1"/>
          </p:nvPr>
        </p:nvSpPr>
        <p:spPr>
          <a:xfrm>
            <a:off x="701040" y="1934892"/>
            <a:ext cx="9438640" cy="4280513"/>
          </a:xfrm>
        </p:spPr>
        <p:txBody>
          <a:bodyPr>
            <a:normAutofit fontScale="40000" lnSpcReduction="20000"/>
          </a:bodyPr>
          <a:lstStyle/>
          <a:p>
            <a:pPr algn="just"/>
            <a:r>
              <a:rPr lang="en-US" sz="7200" dirty="0">
                <a:latin typeface="Times New Roman" panose="02020603050405020304" pitchFamily="18" charset="0"/>
                <a:cs typeface="Times New Roman" panose="02020603050405020304" pitchFamily="18" charset="0"/>
              </a:rPr>
              <a:t>Tort - Nuisance - Abatement of – Villagers having common right to use water in a tank belonging to Government - Suit by some villagers in representative capacity to restrain defendants from laying salt pans in tank bed and making water saltish - Plaintiffs held entitled to injunction - Fact that other people had made water of tank saltish by establishing salt pans around tank bed is no </a:t>
            </a:r>
            <a:r>
              <a:rPr lang="en-US" sz="7200" dirty="0" err="1">
                <a:latin typeface="Times New Roman" panose="02020603050405020304" pitchFamily="18" charset="0"/>
                <a:cs typeface="Times New Roman" panose="02020603050405020304" pitchFamily="18" charset="0"/>
              </a:rPr>
              <a:t>defence</a:t>
            </a:r>
            <a:r>
              <a:rPr lang="en-US" sz="7200" dirty="0">
                <a:latin typeface="Times New Roman" panose="02020603050405020304" pitchFamily="18" charset="0"/>
                <a:cs typeface="Times New Roman" panose="02020603050405020304" pitchFamily="18" charset="0"/>
              </a:rPr>
              <a:t>. Civil P.C. (5 of1908), S.91, O.1 R.8 - Specific Relief Act (47 of1963), S.38 -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71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a:xfrm>
            <a:off x="2133600" y="221488"/>
            <a:ext cx="10058400" cy="1371600"/>
          </a:xfrm>
        </p:spPr>
        <p:txBody>
          <a:bodyPr/>
          <a:lstStyle/>
          <a:p>
            <a:r>
              <a:rPr lang="en-US" sz="4000" b="1" kern="100" dirty="0">
                <a:effectLst/>
                <a:latin typeface="Times New Roman" panose="02020603050405020304" pitchFamily="18" charset="0"/>
                <a:ea typeface="Calibri" panose="020F0502020204030204" pitchFamily="34" charset="0"/>
                <a:cs typeface="Mangal" panose="02040503050203030202" pitchFamily="18" charset="0"/>
              </a:rPr>
              <a:t>Standing of a person/ locus standi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423779" y="1027603"/>
            <a:ext cx="10776284" cy="5421323"/>
          </a:xfrm>
        </p:spPr>
        <p:txBody>
          <a:bodyPr>
            <a:normAutofit fontScale="32500" lnSpcReduction="20000"/>
          </a:bodyPr>
          <a:lstStyle/>
          <a:p>
            <a:pPr marL="457200">
              <a:lnSpc>
                <a:spcPct val="107000"/>
              </a:lnSpc>
            </a:pP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Introduction, traditional doctrine of locus standi in private law litigation. </a:t>
            </a:r>
          </a:p>
          <a:p>
            <a:pPr marL="457200">
              <a:lnSpc>
                <a:spcPct val="107000"/>
              </a:lnSpc>
            </a:pP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locus- place, standi- to stand</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Standing to sue –</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right of a party to appear and be heard before court of Law or to institute a suit or an action before the court. </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Reasoning – you must enforce your own rights</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8000" b="1" i="1" kern="100" dirty="0">
                <a:effectLst/>
                <a:latin typeface="Times New Roman" panose="02020603050405020304" pitchFamily="18" charset="0"/>
                <a:ea typeface="Calibri" panose="020F0502020204030204" pitchFamily="34" charset="0"/>
                <a:cs typeface="Mangal" panose="02040503050203030202" pitchFamily="18" charset="0"/>
              </a:rPr>
              <a:t>Ubi jus </a:t>
            </a:r>
            <a:r>
              <a:rPr lang="en-US" sz="8000" b="1" i="1" kern="100" dirty="0" err="1">
                <a:effectLst/>
                <a:latin typeface="Times New Roman" panose="02020603050405020304" pitchFamily="18" charset="0"/>
                <a:ea typeface="Calibri" panose="020F0502020204030204" pitchFamily="34" charset="0"/>
                <a:cs typeface="Mangal" panose="02040503050203030202" pitchFamily="18" charset="0"/>
              </a:rPr>
              <a:t>ibi</a:t>
            </a:r>
            <a:r>
              <a:rPr lang="en-US" sz="8000"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US" sz="8000" b="1" i="1" kern="100" dirty="0" err="1">
                <a:effectLst/>
                <a:latin typeface="Times New Roman" panose="02020603050405020304" pitchFamily="18" charset="0"/>
                <a:ea typeface="Calibri" panose="020F0502020204030204" pitchFamily="34" charset="0"/>
                <a:cs typeface="Mangal" panose="02040503050203030202" pitchFamily="18" charset="0"/>
              </a:rPr>
              <a:t>remedium</a:t>
            </a: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 – whenever there is a right there is remedy. </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8000" b="1" i="1" kern="100" dirty="0">
                <a:effectLst/>
                <a:latin typeface="Times New Roman" panose="02020603050405020304" pitchFamily="18" charset="0"/>
                <a:ea typeface="Calibri" panose="020F0502020204030204" pitchFamily="34" charset="0"/>
                <a:cs typeface="Mangal" panose="02040503050203030202" pitchFamily="18" charset="0"/>
              </a:rPr>
              <a:t>Damnum Sine Injuria</a:t>
            </a: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 – damage without injury ( legal right) - No right to sue- example Gloucester Grammer School Case.</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8000" b="1" i="1" kern="100" dirty="0">
                <a:effectLst/>
                <a:latin typeface="Times New Roman" panose="02020603050405020304" pitchFamily="18" charset="0"/>
                <a:ea typeface="Calibri" panose="020F0502020204030204" pitchFamily="34" charset="0"/>
                <a:cs typeface="Mangal" panose="02040503050203030202" pitchFamily="18" charset="0"/>
              </a:rPr>
              <a:t>Injuria Sine Damnum</a:t>
            </a:r>
            <a:r>
              <a:rPr lang="en-US" sz="8000" b="1" kern="100" dirty="0">
                <a:effectLst/>
                <a:latin typeface="Times New Roman" panose="02020603050405020304" pitchFamily="18" charset="0"/>
                <a:ea typeface="Calibri" panose="020F0502020204030204" pitchFamily="34" charset="0"/>
                <a:cs typeface="Mangal" panose="02040503050203030202" pitchFamily="18" charset="0"/>
              </a:rPr>
              <a:t> – injury ( legal right) without damage- right to sue- example – Ashby Vs White</a:t>
            </a: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pPr marL="274320" indent="0">
              <a:lnSpc>
                <a:spcPct val="107000"/>
              </a:lnSpc>
              <a:spcAft>
                <a:spcPts val="800"/>
              </a:spcAft>
              <a:buNone/>
            </a:pPr>
            <a:endParaRPr lang="en-US" sz="8000" b="1"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9218" name="Picture 2" descr="Class Action Defense Attorneys | Class Action Lawsuit &amp; Claims | Husch  Blackwell">
            <a:extLst>
              <a:ext uri="{FF2B5EF4-FFF2-40B4-BE49-F238E27FC236}">
                <a16:creationId xmlns:a16="http://schemas.microsoft.com/office/drawing/2014/main" id="{D0C5E6AD-A72C-B7F7-EAA1-3F5467C5F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1457211"/>
            <a:ext cx="2298699" cy="129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89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2A54-B07C-0238-3F81-698C4C6402B7}"/>
              </a:ext>
            </a:extLst>
          </p:cNvPr>
          <p:cNvSpPr>
            <a:spLocks noGrp="1"/>
          </p:cNvSpPr>
          <p:nvPr>
            <p:ph type="title"/>
          </p:nvPr>
        </p:nvSpPr>
        <p:spPr/>
        <p:txBody>
          <a:bodyPr/>
          <a:lstStyle/>
          <a:p>
            <a:pPr algn="ctr"/>
            <a:r>
              <a:rPr lang="en-US" sz="4000" b="1" dirty="0"/>
              <a:t>AIR 1983 Bom </a:t>
            </a:r>
            <a:r>
              <a:rPr lang="en-US" sz="4000" b="1" dirty="0" err="1"/>
              <a:t>pg</a:t>
            </a:r>
            <a:r>
              <a:rPr lang="en-US" sz="4000" b="1" dirty="0"/>
              <a:t> 66</a:t>
            </a:r>
            <a:br>
              <a:rPr lang="en-US" sz="4000" b="1" dirty="0"/>
            </a:br>
            <a:r>
              <a:rPr lang="en-US" b="1" dirty="0"/>
              <a:t>Amul Cheese </a:t>
            </a:r>
          </a:p>
        </p:txBody>
      </p:sp>
      <p:sp>
        <p:nvSpPr>
          <p:cNvPr id="3" name="Content Placeholder 2">
            <a:extLst>
              <a:ext uri="{FF2B5EF4-FFF2-40B4-BE49-F238E27FC236}">
                <a16:creationId xmlns:a16="http://schemas.microsoft.com/office/drawing/2014/main" id="{189FE832-003C-8E10-65F2-088B23BA452B}"/>
              </a:ext>
            </a:extLst>
          </p:cNvPr>
          <p:cNvSpPr>
            <a:spLocks noGrp="1"/>
          </p:cNvSpPr>
          <p:nvPr>
            <p:ph idx="1"/>
          </p:nvPr>
        </p:nvSpPr>
        <p:spPr>
          <a:xfrm>
            <a:off x="985520" y="2014194"/>
            <a:ext cx="8646160" cy="3849624"/>
          </a:xfrm>
        </p:spPr>
        <p:txBody>
          <a:bodyPr>
            <a:normAutofit/>
          </a:bodyPr>
          <a:lstStyle/>
          <a:p>
            <a:pPr algn="just"/>
            <a:r>
              <a:rPr lang="en-US" sz="2400" dirty="0">
                <a:latin typeface="Times New Roman" panose="02020603050405020304" pitchFamily="18" charset="0"/>
                <a:cs typeface="Times New Roman" panose="02020603050405020304" pitchFamily="18" charset="0"/>
              </a:rPr>
              <a:t>Civil P.C. (5 of 1908), O.1 R.8(1)(a) – Permission to file representative suit - Grant of - Suit for declaration that Amul Cheese was not a purely vegetarian product and that defendants should not sell or market it as a vegetarian product sought to be filed by member of Jain community in representative capacity on ground that he along with other Jains were deceived because of misrepresentation made by defendants - Held, Court was entitled to grant permission as controversy involved was of common interest to the persons whom the plaintiff sought to represent.</a:t>
            </a:r>
          </a:p>
        </p:txBody>
      </p:sp>
      <p:pic>
        <p:nvPicPr>
          <p:cNvPr id="41988" name="Picture 4" descr="Cheese Producers Manufacturer India|Pasteurised Processed Cheese in India| Cheese Spreads Manufacture|Emmental Cheese, Swiss Cheese Manufacturer  India|Pizza Mozzarella Cheese, Gouda Cheese :: Amul - The Taste of India">
            <a:extLst>
              <a:ext uri="{FF2B5EF4-FFF2-40B4-BE49-F238E27FC236}">
                <a16:creationId xmlns:a16="http://schemas.microsoft.com/office/drawing/2014/main" id="{F3A00B86-9277-06CD-843A-B872EA8B6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68" b="11465"/>
          <a:stretch/>
        </p:blipFill>
        <p:spPr bwMode="auto">
          <a:xfrm>
            <a:off x="9535479" y="744194"/>
            <a:ext cx="2034222" cy="1518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8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B068EE2-F0CA-2E8C-B2A4-4EA340021F67}"/>
              </a:ext>
            </a:extLst>
          </p:cNvPr>
          <p:cNvSpPr>
            <a:spLocks noGrp="1" noChangeArrowheads="1"/>
          </p:cNvSpPr>
          <p:nvPr>
            <p:ph idx="1"/>
          </p:nvPr>
        </p:nvSpPr>
        <p:spPr bwMode="auto">
          <a:xfrm>
            <a:off x="980573" y="1136268"/>
            <a:ext cx="1023085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AIR 1990 S.C. 642</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(From : Madras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Chairman. Tamil Nadu Housing Board, Madras, Appellant v. T.N. Ganapathy, Respondent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Civil Appeal No. 3002 of 1983, D/- 7-2-90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cs typeface="Times New Roman" panose="02020603050405020304" pitchFamily="18" charset="0"/>
              </a:rPr>
              <a:t>Suit filed by allottees of Tamil Nadu Housing Board against demanding and collecting additional amounts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85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9470B78-FD01-5828-0D67-1D8BF82AE046}"/>
              </a:ext>
            </a:extLst>
          </p:cNvPr>
          <p:cNvSpPr>
            <a:spLocks noGrp="1" noChangeArrowheads="1"/>
          </p:cNvSpPr>
          <p:nvPr>
            <p:ph idx="1"/>
          </p:nvPr>
        </p:nvSpPr>
        <p:spPr bwMode="auto">
          <a:xfrm>
            <a:off x="1036320" y="931388"/>
            <a:ext cx="934051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Representative suits by rate- payers challenging the validity of the municipal assessment as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whole was held to be maintainable (1978 (1) Calcutta L.J. 876, (1968) to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Maysur</a:t>
            </a: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L.J. p. 172 ).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Thus the rate payers were held to be having the same interest for this purpose.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01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D826A83-BD89-47E5-53A0-122F3108F66C}"/>
              </a:ext>
            </a:extLst>
          </p:cNvPr>
          <p:cNvSpPr>
            <a:spLocks noGrp="1" noChangeArrowheads="1"/>
          </p:cNvSpPr>
          <p:nvPr>
            <p:ph idx="1"/>
          </p:nvPr>
        </p:nvSpPr>
        <p:spPr bwMode="auto">
          <a:xfrm>
            <a:off x="493295" y="590674"/>
            <a:ext cx="11081084" cy="640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III (2006) CPJ 278 (NC)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NATIONAL CONSUMER DISPUTED REDRESSAL COMMISSION, NEW DELHI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Hon’ble Mr. Justice K.S. Gupta, Presiding Member &amp; Mr. B.K. </a:t>
            </a:r>
            <a:r>
              <a:rPr kumimoji="0" lang="en-US" altLang="en-US" sz="18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Taimni</a:t>
            </a: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Member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TAMIL NADU HOUSING BOARD COLONY ASSOCIATION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Appellant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Vs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TAMIL NADU HOUSING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BOARD &amp; ANR. 		---- Respondent </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First Appeal No. 255 of 2003 – Decided on 10-05-2006</a:t>
            </a:r>
          </a:p>
          <a:p>
            <a:pPr marL="0" marR="0" lvl="0" indent="457200" algn="just" defTabSz="914400" rtl="0" eaLnBrk="0" fontAlgn="base" latinLnBrk="0" hangingPunct="0">
              <a:lnSpc>
                <a:spcPct val="100000"/>
              </a:lnSpc>
              <a:spcBef>
                <a:spcPct val="0"/>
              </a:spcBef>
              <a:spcAft>
                <a:spcPct val="0"/>
              </a:spcAft>
              <a:buClrTx/>
              <a:buSzTx/>
              <a:buFontTx/>
              <a:buNone/>
              <a:tabLst/>
            </a:pPr>
            <a:endParaRPr lang="en-US" alt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Consumer Protection Act, 1986 – Section 2(1)(b) – Complainant – Complaint filed by ‘association’ – Maintainability – Complainant is ‘association’ of allottees of houses allotted by Housing Board – Complaint respecting common facilities to be made available by OP- Body of persons, forming association, in pursuance of common purpose are consumers</a:t>
            </a: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complainant within extended definition under Section 2(1)(b)(iv) – State Commission erroneously dismissed complaint on wrong interpretation/ comprehension of Section 2(1)(b) – Impugned order set aside – Complaint maintainable – Matter remanded. </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US" altLang="en-US" sz="1800" dirty="0">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8" descr="Class Action Lawyer | Consumer Claims | Sadaka Law">
            <a:extLst>
              <a:ext uri="{FF2B5EF4-FFF2-40B4-BE49-F238E27FC236}">
                <a16:creationId xmlns:a16="http://schemas.microsoft.com/office/drawing/2014/main" id="{62A40360-E8B9-957F-530B-C1D2BFD04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7627" y="1929247"/>
            <a:ext cx="2824246" cy="114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9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4637F-45D4-53F3-6E52-BC4951D8AAF5}"/>
              </a:ext>
            </a:extLst>
          </p:cNvPr>
          <p:cNvSpPr>
            <a:spLocks noGrp="1"/>
          </p:cNvSpPr>
          <p:nvPr>
            <p:ph idx="1"/>
          </p:nvPr>
        </p:nvSpPr>
        <p:spPr>
          <a:xfrm>
            <a:off x="360947" y="731520"/>
            <a:ext cx="10764253" cy="5609122"/>
          </a:xfrm>
        </p:spPr>
        <p:txBody>
          <a:bodyPr>
            <a:normAutofit fontScale="70000" lnSpcReduction="20000"/>
          </a:bodyPr>
          <a:lstStyle/>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III (2005) CPJ 568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RAJASTHAN STATE CONSUMER DISPUTED REDRESSAL COMMISSION, JAIPUR</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Hon’ble Mr. Justice Sunil </a:t>
            </a:r>
            <a:r>
              <a:rPr lang="en-US" sz="2300" b="1" dirty="0" err="1">
                <a:effectLst/>
                <a:latin typeface="Times New Roman" panose="02020603050405020304" pitchFamily="18" charset="0"/>
                <a:ea typeface="Times New Roman" panose="02020603050405020304" pitchFamily="18" charset="0"/>
                <a:cs typeface="Times New Roman" panose="02020603050405020304" pitchFamily="18" charset="0"/>
              </a:rPr>
              <a:t>Kkumar</a:t>
            </a: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Garg, President &amp; Mrs. Sushma </a:t>
            </a:r>
            <a:r>
              <a:rPr lang="en-US" sz="2300" b="1" dirty="0" err="1">
                <a:effectLst/>
                <a:latin typeface="Times New Roman" panose="02020603050405020304" pitchFamily="18" charset="0"/>
                <a:ea typeface="Times New Roman" panose="02020603050405020304" pitchFamily="18" charset="0"/>
                <a:cs typeface="Times New Roman" panose="02020603050405020304" pitchFamily="18" charset="0"/>
              </a:rPr>
              <a:t>Tanwar</a:t>
            </a: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Member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RAJASHTAN STATE ROAD TRANSPORT CORPORATION  </a:t>
            </a:r>
          </a:p>
          <a:p>
            <a:pPr marL="1828800" indent="457200"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Appellant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Vs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SUNIL KUMAR &amp; ORS. 	--- Respondents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Appeal No. 2139 of 2003 – Decided on 21-04-2005 </a:t>
            </a:r>
          </a:p>
          <a:p>
            <a:pPr algn="just"/>
            <a:endPar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(I) Consumer Protection Act, 1986 – Sections 2(1) (g)and 12 (c) – Civil Procedure Code, 1908 – Order 1 Rule 8 – Complaint – Maintainability of – “Class action” – Complainants travelling in AC bus – AC not functioning properly – Complainants joined as one unit, filed complaint – Case could be treated as class action, prior permission of </a:t>
            </a:r>
            <a:r>
              <a:rPr lang="en-US" sz="2300" b="1" dirty="0" err="1">
                <a:effectLst/>
                <a:latin typeface="Times New Roman" panose="02020603050405020304" pitchFamily="18" charset="0"/>
                <a:ea typeface="Times New Roman" panose="02020603050405020304" pitchFamily="18" charset="0"/>
                <a:cs typeface="Times New Roman" panose="02020603050405020304" pitchFamily="18" charset="0"/>
              </a:rPr>
              <a:t>Fourm</a:t>
            </a: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not necessary – Complaint maintainable.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complainants – passengers filed a joint complaint against </a:t>
            </a:r>
            <a:r>
              <a:rPr lang="en-US" sz="2300" b="1" dirty="0" err="1">
                <a:effectLst/>
                <a:latin typeface="Times New Roman" panose="02020603050405020304" pitchFamily="18" charset="0"/>
                <a:ea typeface="Times New Roman" panose="02020603050405020304" pitchFamily="18" charset="0"/>
                <a:cs typeface="Times New Roman" panose="02020603050405020304" pitchFamily="18" charset="0"/>
              </a:rPr>
              <a:t>Rajastan</a:t>
            </a: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State Road Corporation alleging non functioning of the air-conditioner in their bus. </a:t>
            </a:r>
          </a:p>
          <a:p>
            <a:pPr algn="just"/>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dirty="0"/>
          </a:p>
        </p:txBody>
      </p:sp>
      <p:pic>
        <p:nvPicPr>
          <p:cNvPr id="4" name="Picture 8" descr="Class Action Lawyer | Consumer Claims | Sadaka Law">
            <a:extLst>
              <a:ext uri="{FF2B5EF4-FFF2-40B4-BE49-F238E27FC236}">
                <a16:creationId xmlns:a16="http://schemas.microsoft.com/office/drawing/2014/main" id="{B7DC318B-8AEF-CC4C-3C43-E598019ED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2049463"/>
            <a:ext cx="2955925" cy="119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4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D2285F7-DD60-3462-A665-65031E890058}"/>
              </a:ext>
            </a:extLst>
          </p:cNvPr>
          <p:cNvSpPr>
            <a:spLocks noGrp="1" noChangeArrowheads="1"/>
          </p:cNvSpPr>
          <p:nvPr>
            <p:ph idx="1"/>
          </p:nvPr>
        </p:nvSpPr>
        <p:spPr bwMode="auto">
          <a:xfrm>
            <a:off x="541420" y="805248"/>
            <a:ext cx="9974179" cy="646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2557463"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3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 CPJ 13 (NC)</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NATIONAL CONSUMER DISPUTES</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REDRESSAL COMMISSION, NEW DELHI</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Hon’ble Mr. Justice B.N.P. Singh, Presiding Member &amp; Mr. S.K. Naik, Member</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 NYAY MANDIR—Petitioner</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versus</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ISHWAR LAL JINABHAI DESAI—Respondent</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57200" algn="l"/>
                <a:tab pos="2543175" algn="r"/>
              </a:tabLst>
            </a:pP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Consumer Protection Act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1986 —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Section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2(1)(g), 2(1)(b)(iv), 12(1)(c),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13(6)</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 14(1)(d), 21 — Civil Procedure Code, 1908 — Rule 8 Order 1 — Food and Beverages — Price over charged — Numerous consumers — Complainant purchased four bottles of cold drink — OP No. 1 charged excessive price for cold drinks more than M.R.P. — No mention of service charge on bill — Complaint filed on behalf of numerous consumers — Alleged deficiency in service — District Forum allowed complaint — State Commission upheld order of Fora below — Hence revision — Prior permission of District Forum taken — Complaint distinguished as class action — Upheld order of Fora below.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Taking this sole ground and pleading deficiency in service the respondent filed a consumer complaint before the District Forum praying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refund of Rs. 22 charged in excess from him; (ii) call for the figures of sale of cold drinks for the last three years at the place of petitioner hotel and direct them to deposit the differential amount as donation with any Consumer Association; (iii) 12% interest on the amount of refund; and (iv) Rs. 5,000 as compensation.</a:t>
            </a: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endPar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endParaRPr lang="en-US" altLang="en-US" sz="1400" dirty="0">
              <a:solidFill>
                <a:srgbClr val="000000"/>
              </a:solidFill>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557463"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4" descr="Cold Drink Images Png, Transparent Png , Transparent Png Image - PNGitem">
            <a:extLst>
              <a:ext uri="{FF2B5EF4-FFF2-40B4-BE49-F238E27FC236}">
                <a16:creationId xmlns:a16="http://schemas.microsoft.com/office/drawing/2014/main" id="{B396D389-481A-AEC2-2904-200DD2596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680" y="485774"/>
            <a:ext cx="2599900" cy="1939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28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7F94BB4-9755-4834-F6F3-2E5BF5D8A020}"/>
              </a:ext>
            </a:extLst>
          </p:cNvPr>
          <p:cNvSpPr>
            <a:spLocks noGrp="1" noChangeArrowheads="1"/>
          </p:cNvSpPr>
          <p:nvPr>
            <p:ph idx="1"/>
          </p:nvPr>
        </p:nvSpPr>
        <p:spPr bwMode="auto">
          <a:xfrm>
            <a:off x="1684421" y="1381854"/>
            <a:ext cx="798876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26574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kumimoji="0" lang="en-US" altLang="en-US" sz="1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(2003)</a:t>
            </a:r>
            <a:r>
              <a:rPr kumimoji="0" lang="en-US" altLang="en-US"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CPJ </a:t>
            </a:r>
            <a:r>
              <a:rPr kumimoji="0" lang="en-US" altLang="en-US" sz="1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UTTAR PRADESH STATE CONSUMER DISPUTES</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REDRESSAL COMMISSION, LUCKNOW</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Hon’ble Mr. Justice </a:t>
            </a:r>
            <a:r>
              <a:rPr kumimoji="0" lang="en-US" altLang="en-US" sz="1400" b="0"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Palok</a:t>
            </a:r>
            <a:r>
              <a:rPr kumimoji="0" lang="en-US" altLang="en-US" sz="14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Basu, President; Mr. D.D. Bahuguna, Sr. Member &amp;</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Mrs. Rachna, Member</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RAJESHWARI &amp; ORS.—Revisionists</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versus</a:t>
            </a:r>
            <a:endParaRPr kumimoji="0" lang="en-US"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ELDECO HOUSING INDUSTRIES LTD.—Opposite Party</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endParaRPr lang="en-US" altLang="en-US" sz="14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2657475"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ADA2FB78-B5FC-6880-93DC-CD7A632874B5}"/>
              </a:ext>
            </a:extLst>
          </p:cNvPr>
          <p:cNvPicPr>
            <a:picLocks noChangeAspect="1"/>
          </p:cNvPicPr>
          <p:nvPr/>
        </p:nvPicPr>
        <p:blipFill>
          <a:blip r:embed="rId2"/>
          <a:stretch>
            <a:fillRect/>
          </a:stretch>
        </p:blipFill>
        <p:spPr>
          <a:xfrm>
            <a:off x="2033337" y="3309565"/>
            <a:ext cx="7868652" cy="2561845"/>
          </a:xfrm>
          <a:prstGeom prst="rect">
            <a:avLst/>
          </a:prstGeom>
        </p:spPr>
      </p:pic>
      <p:pic>
        <p:nvPicPr>
          <p:cNvPr id="7" name="Picture 8" descr="Class Action Lawyer | Consumer Claims | Sadaka Law">
            <a:extLst>
              <a:ext uri="{FF2B5EF4-FFF2-40B4-BE49-F238E27FC236}">
                <a16:creationId xmlns:a16="http://schemas.microsoft.com/office/drawing/2014/main" id="{4141188A-3BC1-56B7-3F22-2BF04CC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700" y="736982"/>
            <a:ext cx="3183774" cy="12897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C670-8C1C-0133-6999-07424C66C347}"/>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7F4478D4-934E-D20D-297C-45D9EF441642}"/>
              </a:ext>
            </a:extLst>
          </p:cNvPr>
          <p:cNvSpPr>
            <a:spLocks noGrp="1" noChangeArrowheads="1"/>
          </p:cNvSpPr>
          <p:nvPr>
            <p:ph idx="1"/>
          </p:nvPr>
        </p:nvSpPr>
        <p:spPr bwMode="auto">
          <a:xfrm>
            <a:off x="-296110" y="2460805"/>
            <a:ext cx="109328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Maharashtra  matters relating to non payment of deposits by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Pathasansta</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have been tried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decided as Class Actions.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8" descr="Class Action Lawyer | Consumer Claims | Sadaka Law">
            <a:extLst>
              <a:ext uri="{FF2B5EF4-FFF2-40B4-BE49-F238E27FC236}">
                <a16:creationId xmlns:a16="http://schemas.microsoft.com/office/drawing/2014/main" id="{E492E849-B42B-E3FB-3F44-3666AD8BB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4614863"/>
            <a:ext cx="3362325" cy="1362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5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151021" y="707456"/>
            <a:ext cx="10058400" cy="5633185"/>
          </a:xfrm>
        </p:spPr>
        <p:txBody>
          <a:bodyPr>
            <a:normAutofit/>
          </a:bodyPr>
          <a:lstStyle/>
          <a:p>
            <a:pPr marL="457200">
              <a:lnSpc>
                <a:spcPct val="107000"/>
              </a:lnSpc>
            </a:pPr>
            <a:r>
              <a:rPr lang="en-US" sz="26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Bhopal Gas Leak Disaster and Class Action </a:t>
            </a:r>
          </a:p>
          <a:p>
            <a:pPr marL="274320" indent="0">
              <a:lnSpc>
                <a:spcPct val="107000"/>
              </a:lnSpc>
              <a:buNone/>
            </a:pPr>
            <a:endParaRPr lang="en-US" sz="2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2600" b="1" kern="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a:t>
            </a:r>
            <a:r>
              <a:rPr lang="en-US" sz="26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General Observations </a:t>
            </a:r>
            <a:endParaRPr lang="en-US" sz="2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26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ii. Bhopal Gas Leak Disaster Processing of Claims Act, 1985</a:t>
            </a:r>
            <a:endParaRPr lang="en-US" sz="2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US" sz="2600" b="1" kern="0" dirty="0" err="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Charanlalssahu</a:t>
            </a:r>
            <a:r>
              <a:rPr lang="en-US" sz="26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Vs Union of India 1990 1 SCC 613</a:t>
            </a:r>
            <a:r>
              <a:rPr lang="en-US" sz="2600" b="1" kern="100" dirty="0">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 constructional validity of </a:t>
            </a:r>
            <a:r>
              <a:rPr lang="en-US" sz="26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Bhopal Gas Leak Disaster Processing of Claims Act, 1985- held to be constitutionally valid on the following principals :</a:t>
            </a:r>
            <a:endParaRPr lang="en-US" sz="2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Font typeface="Times New Roman" panose="02020603050405020304" pitchFamily="18" charset="0"/>
              <a:buChar char="-"/>
            </a:pPr>
            <a:r>
              <a:rPr lang="en-US" sz="2600" b="1" i="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Parents patriae</a:t>
            </a:r>
            <a:r>
              <a:rPr lang="en-US" sz="26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The monarch or any other authority regarded as the legal protector of citizens unable to protect themselves.</a:t>
            </a:r>
            <a:endParaRPr lang="en-US" sz="2600" kern="1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07000"/>
              </a:lnSpc>
              <a:spcAft>
                <a:spcPts val="800"/>
              </a:spcAft>
              <a:buFont typeface="Times New Roman" panose="02020603050405020304" pitchFamily="18" charset="0"/>
              <a:buChar char="-"/>
            </a:pPr>
            <a:r>
              <a:rPr lang="en-US" sz="2600" b="1" i="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Salus Populi Suprema lex</a:t>
            </a:r>
            <a:r>
              <a:rPr lang="en-US" sz="26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regard for public welfare is the highest law</a:t>
            </a:r>
            <a:endParaRPr lang="en-US" sz="2600" kern="100" dirty="0">
              <a:effectLst/>
              <a:latin typeface="Calibri" panose="020F0502020204030204" pitchFamily="34" charset="0"/>
              <a:ea typeface="Times New Roman" panose="02020603050405020304" pitchFamily="18" charset="0"/>
              <a:cs typeface="Mangal" panose="02040503050203030202" pitchFamily="18" charset="0"/>
            </a:endParaRPr>
          </a:p>
          <a:p>
            <a:endParaRPr lang="en-US" dirty="0"/>
          </a:p>
        </p:txBody>
      </p:sp>
      <p:pic>
        <p:nvPicPr>
          <p:cNvPr id="39940" name="Picture 4" descr="Industrial factory landscape. - Stock Illustration [23076805] - PIXTA">
            <a:extLst>
              <a:ext uri="{FF2B5EF4-FFF2-40B4-BE49-F238E27FC236}">
                <a16:creationId xmlns:a16="http://schemas.microsoft.com/office/drawing/2014/main" id="{29D921B3-209D-669D-203C-7AC04A5AA4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830"/>
          <a:stretch/>
        </p:blipFill>
        <p:spPr bwMode="auto">
          <a:xfrm>
            <a:off x="8615401" y="707456"/>
            <a:ext cx="2809920" cy="151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6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909053" y="1000894"/>
            <a:ext cx="10058400" cy="3849624"/>
          </a:xfrm>
        </p:spPr>
        <p:txBody>
          <a:bodyPr/>
          <a:lstStyle/>
          <a:p>
            <a:pPr marL="457200" indent="457200"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Justice V.R. Krishna Iyer in his book, Equal Justice and Forensic Process : Trust and Myth points out: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“to introduce measures by which the poor and the disadvantaged are taught to combat exploitation and injustice and to fight for their rights and entitlements by using law creatively and imaginatively is the  constitutional obligation”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38914" name="Picture 2" descr="The People's Judge: The Judicial Philosophy of Justice Krishna Iyer">
            <a:extLst>
              <a:ext uri="{FF2B5EF4-FFF2-40B4-BE49-F238E27FC236}">
                <a16:creationId xmlns:a16="http://schemas.microsoft.com/office/drawing/2014/main" id="{B0451A72-403E-B979-9061-1877C5EEF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060825"/>
            <a:ext cx="2963863" cy="213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6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a:xfrm>
            <a:off x="1066800" y="310415"/>
            <a:ext cx="10058400" cy="1371600"/>
          </a:xfrm>
        </p:spPr>
        <p:txBody>
          <a:bodyPr/>
          <a:lstStyle/>
          <a:p>
            <a:pPr algn="ctr"/>
            <a:r>
              <a:rPr lang="en-US" sz="4000" kern="100" dirty="0">
                <a:effectLst/>
                <a:latin typeface="Times New Roman" panose="02020603050405020304" pitchFamily="18" charset="0"/>
                <a:ea typeface="Calibri" panose="020F0502020204030204" pitchFamily="34" charset="0"/>
                <a:cs typeface="Mangal" panose="02040503050203030202" pitchFamily="18" charset="0"/>
              </a:rPr>
              <a:t>O. 1 CPC</a:t>
            </a: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188452" y="1672490"/>
            <a:ext cx="10058400" cy="5040992"/>
          </a:xfrm>
        </p:spPr>
        <p:txBody>
          <a:bodyPr>
            <a:normAutofit/>
          </a:bodyPr>
          <a:lstStyle/>
          <a:p>
            <a:pPr marL="342900" lvl="0" indent="-342900">
              <a:lnSpc>
                <a:spcPct val="107000"/>
              </a:lnSpc>
              <a:buFont typeface="Wingdings" panose="05000000000000000000" pitchFamily="2" charset="2"/>
              <a:buChar char=""/>
            </a:pPr>
            <a:r>
              <a:rPr lang="en-US" sz="2600" kern="100" dirty="0">
                <a:effectLst/>
                <a:latin typeface="Times New Roman" panose="02020603050405020304" pitchFamily="18" charset="0"/>
                <a:ea typeface="Calibri" panose="020F0502020204030204" pitchFamily="34" charset="0"/>
                <a:cs typeface="Mangal" panose="02040503050203030202" pitchFamily="18" charset="0"/>
              </a:rPr>
              <a:t>A complete code of standing to sue in private law litigation </a:t>
            </a:r>
            <a:endParaRPr lang="en-US" sz="2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spcAft>
                <a:spcPts val="800"/>
              </a:spcAft>
            </a:pPr>
            <a:r>
              <a:rPr lang="en-US" sz="2600" b="0" kern="100" dirty="0">
                <a:solidFill>
                  <a:srgbClr val="111111"/>
                </a:solidFill>
                <a:effectLst/>
                <a:latin typeface="Calibri" panose="020F0502020204030204" pitchFamily="34" charset="0"/>
                <a:ea typeface="Calibri" panose="020F0502020204030204" pitchFamily="34" charset="0"/>
                <a:cs typeface="Mangal" panose="02040503050203030202" pitchFamily="18" charset="0"/>
              </a:rPr>
              <a:t>Rule 1: Who may be joined as plaintiffs</a:t>
            </a:r>
            <a:r>
              <a:rPr lang="en-US" sz="2600" b="1" kern="100" dirty="0">
                <a:solidFill>
                  <a:srgbClr val="111111"/>
                </a:solidFill>
                <a:effectLst/>
                <a:latin typeface="Times New Roman" panose="02020603050405020304" pitchFamily="18" charset="0"/>
                <a:ea typeface="Calibri" panose="020F0502020204030204" pitchFamily="34" charset="0"/>
                <a:cs typeface="Mangal" panose="02040503050203030202" pitchFamily="18" charset="0"/>
              </a:rPr>
              <a:t>.—</a:t>
            </a:r>
            <a:endParaRPr lang="en-US" sz="2600" kern="100" dirty="0">
              <a:effectLst/>
              <a:latin typeface="Calibri" panose="020F0502020204030204" pitchFamily="34" charset="0"/>
              <a:ea typeface="Calibri" panose="020F0502020204030204" pitchFamily="34" charset="0"/>
              <a:cs typeface="Mangal" panose="02040503050203030202" pitchFamily="18" charset="0"/>
            </a:endParaRPr>
          </a:p>
          <a:p>
            <a:pPr>
              <a:spcAft>
                <a:spcPts val="1950"/>
              </a:spcAft>
            </a:pPr>
            <a:r>
              <a:rPr lang="en-US" sz="2600" dirty="0">
                <a:solidFill>
                  <a:srgbClr val="222222"/>
                </a:solidFill>
                <a:effectLst/>
                <a:latin typeface="Times New Roman" panose="02020603050405020304" pitchFamily="18" charset="0"/>
                <a:ea typeface="Times New Roman" panose="02020603050405020304" pitchFamily="18" charset="0"/>
              </a:rPr>
              <a:t>All persons may be joined in one suit as plaintiffs where—</a:t>
            </a:r>
            <a:endParaRPr lang="en-US" sz="2600" dirty="0">
              <a:effectLst/>
              <a:latin typeface="Times New Roman" panose="02020603050405020304" pitchFamily="18" charset="0"/>
              <a:ea typeface="Times New Roman" panose="02020603050405020304" pitchFamily="18" charset="0"/>
            </a:endParaRPr>
          </a:p>
          <a:p>
            <a:pPr>
              <a:spcAft>
                <a:spcPts val="1950"/>
              </a:spcAft>
            </a:pPr>
            <a:r>
              <a:rPr lang="en-US" sz="2600" dirty="0">
                <a:solidFill>
                  <a:srgbClr val="222222"/>
                </a:solidFill>
                <a:effectLst/>
                <a:latin typeface="Times New Roman" panose="02020603050405020304" pitchFamily="18" charset="0"/>
                <a:ea typeface="Times New Roman" panose="02020603050405020304" pitchFamily="18" charset="0"/>
              </a:rPr>
              <a:t>(</a:t>
            </a:r>
            <a:r>
              <a:rPr lang="en-US" sz="2600" i="1" dirty="0">
                <a:solidFill>
                  <a:srgbClr val="222222"/>
                </a:solidFill>
                <a:effectLst/>
                <a:latin typeface="Times New Roman" panose="02020603050405020304" pitchFamily="18" charset="0"/>
                <a:ea typeface="Times New Roman" panose="02020603050405020304" pitchFamily="18" charset="0"/>
              </a:rPr>
              <a:t>a</a:t>
            </a:r>
            <a:r>
              <a:rPr lang="en-US" sz="2600" dirty="0">
                <a:solidFill>
                  <a:srgbClr val="222222"/>
                </a:solidFill>
                <a:effectLst/>
                <a:latin typeface="Times New Roman" panose="02020603050405020304" pitchFamily="18" charset="0"/>
                <a:ea typeface="Times New Roman" panose="02020603050405020304" pitchFamily="18" charset="0"/>
              </a:rPr>
              <a:t>) any right to relief in respect of, or arising out of, the same act or transaction or series of acts or transactions is alleged to exist in such persons, whether jointly, severally or in the alternative; and</a:t>
            </a:r>
            <a:endParaRPr lang="en-US" sz="2600" dirty="0">
              <a:effectLst/>
              <a:latin typeface="Times New Roman" panose="02020603050405020304" pitchFamily="18" charset="0"/>
              <a:ea typeface="Times New Roman" panose="02020603050405020304" pitchFamily="18" charset="0"/>
            </a:endParaRPr>
          </a:p>
          <a:p>
            <a:pPr>
              <a:spcAft>
                <a:spcPts val="1950"/>
              </a:spcAft>
            </a:pPr>
            <a:r>
              <a:rPr lang="en-US" sz="2600" dirty="0">
                <a:solidFill>
                  <a:srgbClr val="222222"/>
                </a:solidFill>
                <a:effectLst/>
                <a:latin typeface="Times New Roman" panose="02020603050405020304" pitchFamily="18" charset="0"/>
                <a:ea typeface="Times New Roman" panose="02020603050405020304" pitchFamily="18" charset="0"/>
              </a:rPr>
              <a:t>(</a:t>
            </a:r>
            <a:r>
              <a:rPr lang="en-US" sz="2600" i="1" dirty="0">
                <a:solidFill>
                  <a:srgbClr val="222222"/>
                </a:solidFill>
                <a:effectLst/>
                <a:latin typeface="Times New Roman" panose="02020603050405020304" pitchFamily="18" charset="0"/>
                <a:ea typeface="Times New Roman" panose="02020603050405020304" pitchFamily="18" charset="0"/>
              </a:rPr>
              <a:t>b</a:t>
            </a:r>
            <a:r>
              <a:rPr lang="en-US" sz="2600" dirty="0">
                <a:solidFill>
                  <a:srgbClr val="222222"/>
                </a:solidFill>
                <a:effectLst/>
                <a:latin typeface="Times New Roman" panose="02020603050405020304" pitchFamily="18" charset="0"/>
                <a:ea typeface="Times New Roman" panose="02020603050405020304" pitchFamily="18" charset="0"/>
              </a:rPr>
              <a:t>) if such persons brought separate suits, any common question of law or fact would arise.</a:t>
            </a:r>
            <a:endParaRPr lang="en-US" sz="2600" dirty="0">
              <a:effectLst/>
              <a:latin typeface="Times New Roman" panose="02020603050405020304" pitchFamily="18" charset="0"/>
              <a:ea typeface="Times New Roman" panose="02020603050405020304" pitchFamily="18" charset="0"/>
            </a:endParaRPr>
          </a:p>
          <a:p>
            <a:endParaRPr lang="en-US" dirty="0"/>
          </a:p>
        </p:txBody>
      </p:sp>
      <p:pic>
        <p:nvPicPr>
          <p:cNvPr id="4" name="Picture 2" descr="IPO एग्जाम की तैयारी के लिए Civil Procedure Code को याद करने का सबसे अच्छा  तरीका !!!! | PostalBlog">
            <a:extLst>
              <a:ext uri="{FF2B5EF4-FFF2-40B4-BE49-F238E27FC236}">
                <a16:creationId xmlns:a16="http://schemas.microsoft.com/office/drawing/2014/main" id="{3B7C3D62-28FE-EA28-7653-E637C1715ABC}"/>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398000" y="696764"/>
            <a:ext cx="2082800" cy="97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23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636578"/>
            <a:ext cx="10058400" cy="5584844"/>
          </a:xfrm>
        </p:spPr>
        <p:txBody>
          <a:bodyPr>
            <a:normAutofit lnSpcReduction="10000"/>
          </a:bodyPr>
          <a:lstStyle/>
          <a:p>
            <a:pPr marL="457200" indent="457200" algn="just">
              <a:lnSpc>
                <a:spcPct val="107000"/>
              </a:lnSpc>
              <a:spcAft>
                <a:spcPts val="800"/>
              </a:spcAft>
            </a:pPr>
            <a:r>
              <a:rPr lang="en-US" sz="2400" kern="0" dirty="0">
                <a:effectLst/>
                <a:latin typeface="Times New Roman" panose="02020603050405020304" pitchFamily="18" charset="0"/>
                <a:ea typeface="Times New Roman" panose="02020603050405020304" pitchFamily="18" charset="0"/>
                <a:cs typeface="Mangal" panose="02040503050203030202" pitchFamily="18" charset="0"/>
              </a:rPr>
              <a:t>Justice Bhagwati Committee on National Judicare equal Justice, titled </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07000"/>
              </a:lnSpc>
              <a:spcAft>
                <a:spcPts val="800"/>
              </a:spcAft>
            </a:pPr>
            <a:r>
              <a:rPr lang="en-US" sz="2400" kern="0" dirty="0">
                <a:effectLst/>
                <a:latin typeface="Times New Roman" panose="02020603050405020304" pitchFamily="18" charset="0"/>
                <a:ea typeface="Times New Roman" panose="02020603050405020304" pitchFamily="18" charset="0"/>
                <a:cs typeface="Mangal" panose="02040503050203030202" pitchFamily="18" charset="0"/>
              </a:rPr>
              <a:t>“ Need to undo pervasive pessimism.” states </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07000"/>
              </a:lnSpc>
              <a:spcAft>
                <a:spcPts val="800"/>
              </a:spcAft>
            </a:pPr>
            <a:r>
              <a:rPr lang="en-US" sz="2400" kern="0" dirty="0">
                <a:effectLst/>
                <a:latin typeface="Times New Roman" panose="02020603050405020304" pitchFamily="18" charset="0"/>
                <a:ea typeface="Times New Roman" panose="02020603050405020304" pitchFamily="18" charset="0"/>
                <a:cs typeface="Mangal" panose="02040503050203030202" pitchFamily="18" charset="0"/>
              </a:rPr>
              <a:t>“we have injustice, inherited and acquired, colonial, feudal, industrial, political bureaucratic and economic. The victims are large numbers of the community who console themselves in their privations muttering fatalistically “it is no use mumbling, it is no use grumbling.  Life isn’t just fair.”  Even so the patience mileage of the Indian poor is running out and the political fuel of the leadership in government can no longer keep impatience under control. There is already a feeling, widespread among the </a:t>
            </a:r>
            <a:r>
              <a:rPr lang="en-US" sz="2400" kern="0" dirty="0" err="1">
                <a:effectLst/>
                <a:latin typeface="Times New Roman" panose="02020603050405020304" pitchFamily="18" charset="0"/>
                <a:ea typeface="Times New Roman" panose="02020603050405020304" pitchFamily="18" charset="0"/>
                <a:cs typeface="Mangal" panose="02040503050203030202" pitchFamily="18" charset="0"/>
              </a:rPr>
              <a:t>organised</a:t>
            </a:r>
            <a:r>
              <a:rPr lang="en-US" sz="2400" kern="0" dirty="0">
                <a:effectLst/>
                <a:latin typeface="Times New Roman" panose="02020603050405020304" pitchFamily="18" charset="0"/>
                <a:ea typeface="Times New Roman" panose="02020603050405020304" pitchFamily="18" charset="0"/>
                <a:cs typeface="Mangal" panose="02040503050203030202" pitchFamily="18" charset="0"/>
              </a:rPr>
              <a:t> and </a:t>
            </a:r>
            <a:r>
              <a:rPr lang="en-US" sz="2400" kern="0" dirty="0" err="1">
                <a:effectLst/>
                <a:latin typeface="Times New Roman" panose="02020603050405020304" pitchFamily="18" charset="0"/>
                <a:ea typeface="Times New Roman" panose="02020603050405020304" pitchFamily="18" charset="0"/>
                <a:cs typeface="Mangal" panose="02040503050203030202" pitchFamily="18" charset="0"/>
              </a:rPr>
              <a:t>unorganised</a:t>
            </a:r>
            <a:r>
              <a:rPr lang="en-US" sz="2400" kern="0" dirty="0">
                <a:effectLst/>
                <a:latin typeface="Times New Roman" panose="02020603050405020304" pitchFamily="18" charset="0"/>
                <a:ea typeface="Times New Roman" panose="02020603050405020304" pitchFamily="18" charset="0"/>
                <a:cs typeface="Mangal" panose="02040503050203030202" pitchFamily="18" charset="0"/>
              </a:rPr>
              <a:t> sectors of the Indian people, that “ only wealth can buy you justice.” </a:t>
            </a:r>
            <a:r>
              <a:rPr lang="en-US" sz="2400" u="sng" kern="0" dirty="0">
                <a:effectLst/>
                <a:latin typeface="Times New Roman" panose="02020603050405020304" pitchFamily="18" charset="0"/>
                <a:ea typeface="Times New Roman" panose="02020603050405020304" pitchFamily="18" charset="0"/>
                <a:cs typeface="Mangal" panose="02040503050203030202" pitchFamily="18" charset="0"/>
              </a:rPr>
              <a:t>To undo this </a:t>
            </a:r>
            <a:r>
              <a:rPr lang="en-US" sz="2400" u="sng" kern="0" dirty="0" err="1">
                <a:effectLst/>
                <a:latin typeface="Times New Roman" panose="02020603050405020304" pitchFamily="18" charset="0"/>
                <a:ea typeface="Times New Roman" panose="02020603050405020304" pitchFamily="18" charset="0"/>
                <a:cs typeface="Mangal" panose="02040503050203030202" pitchFamily="18" charset="0"/>
              </a:rPr>
              <a:t>prevasive</a:t>
            </a:r>
            <a:r>
              <a:rPr lang="en-US" sz="2400" u="sng" kern="0" dirty="0">
                <a:effectLst/>
                <a:latin typeface="Times New Roman" panose="02020603050405020304" pitchFamily="18" charset="0"/>
                <a:ea typeface="Times New Roman" panose="02020603050405020304" pitchFamily="18" charset="0"/>
                <a:cs typeface="Mangal" panose="02040503050203030202" pitchFamily="18" charset="0"/>
              </a:rPr>
              <a:t> pessimism, we require Public Interest Litigation and class actions and representative proceedings for redressal of wrongs and assertion of rights” (emphasis provided) </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251126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a:bodyPr>
          <a:lstStyle/>
          <a:p>
            <a:pPr algn="ctr"/>
            <a:r>
              <a:rPr lang="en-US" sz="3200" b="1" u="sng" kern="0" dirty="0">
                <a:effectLst/>
                <a:latin typeface="Times New Roman" panose="02020603050405020304" pitchFamily="18" charset="0"/>
                <a:ea typeface="Times New Roman" panose="02020603050405020304" pitchFamily="18" charset="0"/>
                <a:cs typeface="Mangal" panose="02040503050203030202" pitchFamily="18" charset="0"/>
              </a:rPr>
              <a:t>Preamble to Constitution of India </a:t>
            </a:r>
            <a:br>
              <a:rPr lang="en-US" sz="3200" b="1" kern="100" dirty="0">
                <a:effectLst/>
                <a:latin typeface="Calibri" panose="020F0502020204030204" pitchFamily="34" charset="0"/>
                <a:ea typeface="Calibri" panose="020F0502020204030204" pitchFamily="34" charset="0"/>
                <a:cs typeface="Mangal" panose="02040503050203030202" pitchFamily="18" charset="0"/>
              </a:rPr>
            </a:br>
            <a:endParaRPr lang="en-US" sz="6000" b="1"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469231" y="1143000"/>
            <a:ext cx="10864515" cy="5072406"/>
          </a:xfrm>
        </p:spPr>
        <p:txBody>
          <a:bodyPr>
            <a:normAutofit/>
          </a:bodyPr>
          <a:lstStyle/>
          <a:p>
            <a:pPr>
              <a:spcAft>
                <a:spcPts val="1600"/>
              </a:spcAft>
            </a:pPr>
            <a:r>
              <a:rPr lang="en-US" sz="1900" b="1" dirty="0">
                <a:solidFill>
                  <a:srgbClr val="404040"/>
                </a:solidFill>
                <a:effectLst/>
                <a:latin typeface="Times New Roman" panose="02020603050405020304" pitchFamily="18" charset="0"/>
                <a:ea typeface="Times New Roman" panose="02020603050405020304" pitchFamily="18" charset="0"/>
              </a:rPr>
              <a:t>WE, THE PEOPLE OF INDIA, having solemnly resolved to constitute India into a SOVEREIGN SOCIALIST SECULAR DEMOCRATIC REPUBLIC and to secure to all its citizens:</a:t>
            </a:r>
            <a:endParaRPr lang="en-US" sz="1900" b="1" dirty="0">
              <a:effectLst/>
              <a:latin typeface="Times New Roman" panose="02020603050405020304" pitchFamily="18" charset="0"/>
              <a:ea typeface="Times New Roman" panose="02020603050405020304" pitchFamily="18" charset="0"/>
            </a:endParaRPr>
          </a:p>
          <a:p>
            <a:pPr algn="l">
              <a:spcAft>
                <a:spcPts val="1600"/>
              </a:spcAft>
            </a:pPr>
            <a:r>
              <a:rPr lang="en-US" sz="1900" b="1" dirty="0">
                <a:solidFill>
                  <a:srgbClr val="404040"/>
                </a:solidFill>
                <a:effectLst/>
                <a:latin typeface="Times New Roman" panose="02020603050405020304" pitchFamily="18" charset="0"/>
                <a:ea typeface="Times New Roman" panose="02020603050405020304" pitchFamily="18" charset="0"/>
              </a:rPr>
              <a:t>JUSTICE, social, economic and political;</a:t>
            </a:r>
            <a:endParaRPr lang="en-US" sz="1900" b="1" dirty="0">
              <a:effectLst/>
              <a:latin typeface="Times New Roman" panose="02020603050405020304" pitchFamily="18" charset="0"/>
              <a:ea typeface="Times New Roman" panose="02020603050405020304" pitchFamily="18" charset="0"/>
            </a:endParaRPr>
          </a:p>
          <a:p>
            <a:pPr algn="l">
              <a:spcAft>
                <a:spcPts val="1600"/>
              </a:spcAft>
            </a:pPr>
            <a:r>
              <a:rPr lang="en-US" sz="1900" b="1" dirty="0">
                <a:solidFill>
                  <a:srgbClr val="404040"/>
                </a:solidFill>
                <a:effectLst/>
                <a:latin typeface="Times New Roman" panose="02020603050405020304" pitchFamily="18" charset="0"/>
                <a:ea typeface="Times New Roman" panose="02020603050405020304" pitchFamily="18" charset="0"/>
              </a:rPr>
              <a:t>LIBERTY of thought, expression, belief, faith and worship;</a:t>
            </a:r>
            <a:endParaRPr lang="en-US" sz="1900" b="1" dirty="0">
              <a:effectLst/>
              <a:latin typeface="Times New Roman" panose="02020603050405020304" pitchFamily="18" charset="0"/>
              <a:ea typeface="Times New Roman" panose="02020603050405020304" pitchFamily="18" charset="0"/>
            </a:endParaRPr>
          </a:p>
          <a:p>
            <a:pPr algn="l">
              <a:spcAft>
                <a:spcPts val="1600"/>
              </a:spcAft>
            </a:pPr>
            <a:r>
              <a:rPr lang="en-US" sz="1900" b="1" dirty="0">
                <a:solidFill>
                  <a:srgbClr val="404040"/>
                </a:solidFill>
                <a:effectLst/>
                <a:latin typeface="Times New Roman" panose="02020603050405020304" pitchFamily="18" charset="0"/>
                <a:ea typeface="Times New Roman" panose="02020603050405020304" pitchFamily="18" charset="0"/>
              </a:rPr>
              <a:t>EQUALITY of status and of opportunity;</a:t>
            </a:r>
            <a:endParaRPr lang="en-US" sz="1900" b="1" dirty="0">
              <a:effectLst/>
              <a:latin typeface="Times New Roman" panose="02020603050405020304" pitchFamily="18" charset="0"/>
              <a:ea typeface="Times New Roman" panose="02020603050405020304" pitchFamily="18" charset="0"/>
            </a:endParaRPr>
          </a:p>
          <a:p>
            <a:pPr algn="l">
              <a:spcAft>
                <a:spcPts val="1600"/>
              </a:spcAft>
            </a:pPr>
            <a:r>
              <a:rPr lang="en-US" sz="1900" b="1" dirty="0">
                <a:solidFill>
                  <a:srgbClr val="404040"/>
                </a:solidFill>
                <a:effectLst/>
                <a:latin typeface="Times New Roman" panose="02020603050405020304" pitchFamily="18" charset="0"/>
                <a:ea typeface="Times New Roman" panose="02020603050405020304" pitchFamily="18" charset="0"/>
              </a:rPr>
              <a:t>and to promote among them all</a:t>
            </a:r>
            <a:endParaRPr lang="en-US" sz="1900" b="1" dirty="0">
              <a:effectLst/>
              <a:latin typeface="Times New Roman" panose="02020603050405020304" pitchFamily="18" charset="0"/>
              <a:ea typeface="Times New Roman" panose="02020603050405020304" pitchFamily="18" charset="0"/>
            </a:endParaRPr>
          </a:p>
          <a:p>
            <a:pPr algn="l">
              <a:spcAft>
                <a:spcPts val="1600"/>
              </a:spcAft>
            </a:pPr>
            <a:r>
              <a:rPr lang="en-US" sz="1900" b="1" dirty="0">
                <a:solidFill>
                  <a:srgbClr val="404040"/>
                </a:solidFill>
                <a:effectLst/>
                <a:latin typeface="Times New Roman" panose="02020603050405020304" pitchFamily="18" charset="0"/>
                <a:ea typeface="Times New Roman" panose="02020603050405020304" pitchFamily="18" charset="0"/>
              </a:rPr>
              <a:t>FRATERNITY assuring the dignity of the individual and the unity and integrity of the Nation;</a:t>
            </a:r>
            <a:endParaRPr lang="en-US" sz="1900" b="1" dirty="0">
              <a:effectLst/>
              <a:latin typeface="Times New Roman" panose="02020603050405020304" pitchFamily="18" charset="0"/>
              <a:ea typeface="Times New Roman" panose="02020603050405020304" pitchFamily="18" charset="0"/>
            </a:endParaRPr>
          </a:p>
          <a:p>
            <a:pPr algn="l"/>
            <a:r>
              <a:rPr lang="en-US" sz="1900" b="1" dirty="0">
                <a:solidFill>
                  <a:srgbClr val="404040"/>
                </a:solidFill>
                <a:effectLst/>
                <a:latin typeface="Times New Roman" panose="02020603050405020304" pitchFamily="18" charset="0"/>
                <a:ea typeface="Times New Roman" panose="02020603050405020304" pitchFamily="18" charset="0"/>
              </a:rPr>
              <a:t>IN OUR CONSTITUENT ASSEMBLY this twenty-sixth day of November, 1949, do HEREBY ADOPT, ENACT AND GIVE TO OURSELVES THIS CONSTITUTION.</a:t>
            </a:r>
            <a:endParaRPr lang="en-US" sz="1900" b="1" dirty="0">
              <a:effectLst/>
              <a:latin typeface="Times New Roman" panose="02020603050405020304" pitchFamily="18" charset="0"/>
              <a:ea typeface="Times New Roman" panose="02020603050405020304" pitchFamily="18" charset="0"/>
            </a:endParaRPr>
          </a:p>
          <a:p>
            <a:endParaRPr lang="en-US" dirty="0"/>
          </a:p>
        </p:txBody>
      </p:sp>
      <p:pic>
        <p:nvPicPr>
          <p:cNvPr id="36866" name="Picture 2" descr="Constitution of india hi-res stock photography and images ...">
            <a:extLst>
              <a:ext uri="{FF2B5EF4-FFF2-40B4-BE49-F238E27FC236}">
                <a16:creationId xmlns:a16="http://schemas.microsoft.com/office/drawing/2014/main" id="{AA3A10F0-9D02-B206-B45C-EFD98D8115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66" b="19821"/>
          <a:stretch/>
        </p:blipFill>
        <p:spPr bwMode="auto">
          <a:xfrm>
            <a:off x="8039100" y="1816100"/>
            <a:ext cx="2921669"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2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F58F-52EB-93DF-A011-AF68EC70DB9E}"/>
              </a:ext>
            </a:extLst>
          </p:cNvPr>
          <p:cNvSpPr>
            <a:spLocks noGrp="1"/>
          </p:cNvSpPr>
          <p:nvPr>
            <p:ph type="title"/>
          </p:nvPr>
        </p:nvSpPr>
        <p:spPr/>
        <p:txBody>
          <a:bodyPr/>
          <a:lstStyle/>
          <a:p>
            <a: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Article 21 Of The Constitution Of India 1949</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533D70EC-CEB7-2D9F-0C02-F1E5332B4D6B}"/>
              </a:ext>
            </a:extLst>
          </p:cNvPr>
          <p:cNvSpPr>
            <a:spLocks noGrp="1"/>
          </p:cNvSpPr>
          <p:nvPr>
            <p:ph idx="1"/>
          </p:nvPr>
        </p:nvSpPr>
        <p:spPr/>
        <p:txBody>
          <a:bodyPr/>
          <a:lstStyle/>
          <a:p>
            <a:pPr>
              <a:lnSpc>
                <a:spcPct val="107000"/>
              </a:lnSpc>
              <a:spcAft>
                <a:spcPts val="800"/>
              </a:spcAft>
            </a:pPr>
            <a:r>
              <a:rPr lang="en-US" sz="2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Protection of life and personal liberty No person shall be deprived of his life or personal liberty except according to procedure established by law</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83495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fontScale="90000"/>
          </a:bodyPr>
          <a:lstStyle/>
          <a:p>
            <a:pPr algn="ctr"/>
            <a:r>
              <a:rPr lang="en-US" sz="4000" b="1" kern="100" dirty="0">
                <a:effectLst/>
                <a:latin typeface="Times New Roman" panose="02020603050405020304" pitchFamily="18" charset="0"/>
                <a:ea typeface="Calibri" panose="020F0502020204030204" pitchFamily="34" charset="0"/>
                <a:cs typeface="Mangal" panose="02040503050203030202" pitchFamily="18" charset="0"/>
              </a:rPr>
              <a:t>Art 39 (A) of Constatation of India – (Directive Principles of State Policy)</a:t>
            </a:r>
            <a:br>
              <a:rPr lang="en-US" sz="4000" b="1" kern="100" dirty="0">
                <a:effectLst/>
                <a:latin typeface="Calibri" panose="020F0502020204030204" pitchFamily="34" charset="0"/>
                <a:ea typeface="Calibri" panose="020F0502020204030204" pitchFamily="34" charset="0"/>
                <a:cs typeface="Mangal" panose="02040503050203030202" pitchFamily="18" charset="0"/>
              </a:rPr>
            </a:br>
            <a:endParaRPr lang="en-US" b="1"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p:txBody>
          <a:bodyPr>
            <a:normAutofit lnSpcReduction="10000"/>
          </a:bodyPr>
          <a:lstStyle/>
          <a:p>
            <a:pPr marL="457200" algn="just">
              <a:lnSpc>
                <a:spcPct val="107000"/>
              </a:lnSpc>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Art 39 (A) - </a:t>
            </a:r>
            <a:r>
              <a:rPr lang="en-US" sz="2800" kern="100" dirty="0">
                <a:solidFill>
                  <a:srgbClr val="404040"/>
                </a:solidFill>
                <a:effectLst/>
                <a:latin typeface="Calibri" panose="020F0502020204030204" pitchFamily="34" charset="0"/>
                <a:ea typeface="Calibri" panose="020F0502020204030204" pitchFamily="34" charset="0"/>
                <a:cs typeface="Mangal" panose="02040503050203030202" pitchFamily="18" charset="0"/>
              </a:rPr>
              <a:t>Equal justice and free legal aid-</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07000"/>
              </a:lnSpc>
            </a:pPr>
            <a:r>
              <a:rPr lang="en-US" sz="2800" kern="100" dirty="0">
                <a:solidFill>
                  <a:srgbClr val="404040"/>
                </a:solidFill>
                <a:effectLst/>
                <a:latin typeface="Calibri" panose="020F0502020204030204" pitchFamily="34" charset="0"/>
                <a:ea typeface="Calibri" panose="020F0502020204030204" pitchFamily="34" charset="0"/>
                <a:cs typeface="Mangal" panose="02040503050203030202" pitchFamily="18" charset="0"/>
              </a:rPr>
              <a:t>The State shall secure that the operation of the legal system promotes justice, on a basis of equal opportunity, and shall, in particular, provide free legal aid, by suitable legislation or schemes or in any other way, to ensure that opportunities for securing justice are not denied</a:t>
            </a:r>
            <a:br>
              <a:rPr lang="en-US" sz="2800" kern="100" dirty="0">
                <a:solidFill>
                  <a:srgbClr val="404040"/>
                </a:solidFill>
                <a:effectLst/>
                <a:latin typeface="Calibri" panose="020F0502020204030204" pitchFamily="34" charset="0"/>
                <a:ea typeface="Calibri" panose="020F0502020204030204" pitchFamily="34" charset="0"/>
                <a:cs typeface="Mangal" panose="02040503050203030202" pitchFamily="18" charset="0"/>
              </a:rPr>
            </a:br>
            <a:r>
              <a:rPr lang="en-US" sz="2800" kern="100" dirty="0">
                <a:solidFill>
                  <a:srgbClr val="404040"/>
                </a:solidFill>
                <a:effectLst/>
                <a:latin typeface="Calibri" panose="020F0502020204030204" pitchFamily="34" charset="0"/>
                <a:ea typeface="Calibri" panose="020F0502020204030204" pitchFamily="34" charset="0"/>
                <a:cs typeface="Mangal" panose="02040503050203030202" pitchFamily="18" charset="0"/>
              </a:rPr>
              <a:t>to any citizen by reason of economic or other disabilities.</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marL="274320" indent="0">
              <a:lnSpc>
                <a:spcPct val="107000"/>
              </a:lnSpc>
              <a:spcAft>
                <a:spcPts val="800"/>
              </a:spcAft>
              <a:buNone/>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US" sz="1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156661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F58F-52EB-93DF-A011-AF68EC70DB9E}"/>
              </a:ext>
            </a:extLst>
          </p:cNvPr>
          <p:cNvSpPr>
            <a:spLocks noGrp="1"/>
          </p:cNvSpPr>
          <p:nvPr>
            <p:ph type="title"/>
          </p:nvPr>
        </p:nvSpPr>
        <p:spPr/>
        <p:txBody>
          <a:bodyPr/>
          <a:lstStyle/>
          <a:p>
            <a: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Article 226 of Indian Constitution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533D70EC-CEB7-2D9F-0C02-F1E5332B4D6B}"/>
              </a:ext>
            </a:extLst>
          </p:cNvPr>
          <p:cNvSpPr>
            <a:spLocks noGrp="1"/>
          </p:cNvSpPr>
          <p:nvPr>
            <p:ph idx="1"/>
          </p:nvPr>
        </p:nvSpPr>
        <p:spPr>
          <a:xfrm>
            <a:off x="1066800" y="1620520"/>
            <a:ext cx="10058400" cy="3849624"/>
          </a:xfrm>
        </p:spPr>
        <p:txBody>
          <a:bodyPr/>
          <a:lstStyle/>
          <a:p>
            <a:pPr marL="274320" indent="0">
              <a:lnSpc>
                <a:spcPct val="107000"/>
              </a:lnSpc>
              <a:spcAft>
                <a:spcPts val="800"/>
              </a:spcAft>
              <a:buNone/>
            </a:pPr>
            <a:r>
              <a:rPr lang="en-US" sz="24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Power of High Courts to issue certain writs</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400" u="sng" kern="0" dirty="0">
                <a:solidFill>
                  <a:srgbClr val="1100CC"/>
                </a:solidFill>
                <a:effectLst/>
                <a:latin typeface="Times New Roman" panose="02020603050405020304" pitchFamily="18" charset="0"/>
                <a:ea typeface="Times New Roman" panose="02020603050405020304" pitchFamily="18" charset="0"/>
                <a:cs typeface="Mangal" panose="02040503050203030202" pitchFamily="18" charset="0"/>
                <a:hlinkClick r:id="rId2"/>
              </a:rPr>
              <a:t>(1)</a:t>
            </a:r>
            <a:r>
              <a:rPr lang="en-US" sz="24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Notwithstanding anything in Article 32 every High Court shall have powers, throughout the territories in relation to which it exercise jurisdiction, to issue to any person or authority, including in appropriate cases, any Government, within those territories directions, orders or writs, including writs in the nature of habeas corpus, mandamus, prohibitions, quo warranto and certiorari, or any of them, for the enforcement of any of the rights conferred by Part III and for any other purpose</a:t>
            </a:r>
            <a:endParaRPr lang="en-US" sz="24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51202" name="Picture 2" descr="20,500+ Gavel Illustrations, Royalty-Free Vector Graphics &amp; Clip Art -  iStock | Gavel icon, Law, Gavel isolated">
            <a:extLst>
              <a:ext uri="{FF2B5EF4-FFF2-40B4-BE49-F238E27FC236}">
                <a16:creationId xmlns:a16="http://schemas.microsoft.com/office/drawing/2014/main" id="{03120F96-12FF-7B38-626D-70D28D91C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621" y="4843807"/>
            <a:ext cx="2269267" cy="151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11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F58F-52EB-93DF-A011-AF68EC70DB9E}"/>
              </a:ext>
            </a:extLst>
          </p:cNvPr>
          <p:cNvSpPr>
            <a:spLocks noGrp="1"/>
          </p:cNvSpPr>
          <p:nvPr>
            <p:ph type="title"/>
          </p:nvPr>
        </p:nvSpPr>
        <p:spPr/>
        <p:txBody>
          <a:bodyPr/>
          <a:lstStyle/>
          <a:p>
            <a: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Article 32 in The Constitution Of India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533D70EC-CEB7-2D9F-0C02-F1E5332B4D6B}"/>
              </a:ext>
            </a:extLst>
          </p:cNvPr>
          <p:cNvSpPr>
            <a:spLocks noGrp="1"/>
          </p:cNvSpPr>
          <p:nvPr>
            <p:ph idx="1"/>
          </p:nvPr>
        </p:nvSpPr>
        <p:spPr>
          <a:xfrm>
            <a:off x="927100" y="1633220"/>
            <a:ext cx="10058400" cy="3849624"/>
          </a:xfrm>
        </p:spPr>
        <p:txBody>
          <a:bodyPr/>
          <a:lstStyle/>
          <a:p>
            <a:pPr algn="just">
              <a:lnSpc>
                <a:spcPct val="107000"/>
              </a:lnSpc>
              <a:spcAft>
                <a:spcPts val="800"/>
              </a:spcAft>
            </a:pPr>
            <a:r>
              <a:rPr lang="en-US" sz="1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US" sz="2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Remedies for enforcement of rights conferred by this Part</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u="sng" kern="0" dirty="0">
                <a:solidFill>
                  <a:srgbClr val="1100CC"/>
                </a:solidFill>
                <a:effectLst/>
                <a:latin typeface="Times New Roman" panose="02020603050405020304" pitchFamily="18" charset="0"/>
                <a:ea typeface="Times New Roman" panose="02020603050405020304" pitchFamily="18" charset="0"/>
                <a:cs typeface="Mangal" panose="02040503050203030202" pitchFamily="18" charset="0"/>
                <a:hlinkClick r:id="rId2"/>
              </a:rPr>
              <a:t>(2)</a:t>
            </a:r>
            <a:r>
              <a:rPr lang="en-US" sz="2800"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The Supreme Court shall have power to issue directions or orders or writs, including writs in the nature of habeas corpus, mandamus, prohibition, quo warranto and certiorari, whichever may be appropriate, for the enforcement of any of the rights conferred by this Part</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212556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30D8E396-F723-39BC-1924-05D888BA33F3}"/>
              </a:ext>
            </a:extLst>
          </p:cNvPr>
          <p:cNvSpPr>
            <a:spLocks noGrp="1" noChangeArrowheads="1"/>
          </p:cNvSpPr>
          <p:nvPr>
            <p:ph type="body" idx="1"/>
          </p:nvPr>
        </p:nvSpPr>
        <p:spPr>
          <a:xfrm>
            <a:off x="1524000" y="457200"/>
            <a:ext cx="9144000" cy="6096000"/>
          </a:xfrm>
        </p:spPr>
        <p:txBody>
          <a:bodyPr>
            <a:normAutofit/>
          </a:bodyPr>
          <a:lstStyle/>
          <a:p>
            <a:pPr>
              <a:lnSpc>
                <a:spcPct val="90000"/>
              </a:lnSpc>
            </a:pPr>
            <a:r>
              <a:rPr lang="en-US" altLang="en-US" sz="2800" b="1" u="sng" dirty="0">
                <a:latin typeface="Times New Roman" panose="02020603050405020304" pitchFamily="18" charset="0"/>
                <a:cs typeface="Times New Roman" panose="02020603050405020304" pitchFamily="18" charset="0"/>
              </a:rPr>
              <a:t>Growth of Public Interest Litigation in last 20 years :</a:t>
            </a:r>
            <a:endParaRPr lang="en-US" altLang="en-US" sz="2800" dirty="0">
              <a:latin typeface="Times New Roman" panose="02020603050405020304" pitchFamily="18" charset="0"/>
              <a:cs typeface="Times New Roman" panose="02020603050405020304" pitchFamily="18" charset="0"/>
            </a:endParaRPr>
          </a:p>
          <a:p>
            <a:pPr lvl="1">
              <a:lnSpc>
                <a:spcPct val="90000"/>
              </a:lnSpc>
              <a:buFontTx/>
              <a:buNone/>
            </a:pPr>
            <a:r>
              <a:rPr lang="en-US" altLang="en-US" sz="2400" dirty="0"/>
              <a:t>-</a:t>
            </a:r>
            <a:r>
              <a:rPr lang="en-US" altLang="en-US" sz="2100" dirty="0">
                <a:latin typeface="Times New Roman" panose="02020603050405020304" pitchFamily="18" charset="0"/>
                <a:cs typeface="Times New Roman" panose="02020603050405020304" pitchFamily="18" charset="0"/>
              </a:rPr>
              <a:t>	Poverty, Illiteracy, Public Rights, Failure Legislative &amp; Executive, Disadvantaged groups &amp; Creative &amp; Innovative judgement of Supreme Court.</a:t>
            </a:r>
          </a:p>
          <a:p>
            <a:pPr>
              <a:lnSpc>
                <a:spcPct val="90000"/>
              </a:lnSpc>
            </a:pPr>
            <a:r>
              <a:rPr lang="en-US" altLang="en-US" sz="2100" dirty="0">
                <a:latin typeface="Times New Roman" panose="02020603050405020304" pitchFamily="18" charset="0"/>
                <a:cs typeface="Times New Roman" panose="02020603050405020304" pitchFamily="18" charset="0"/>
              </a:rPr>
              <a:t>-	Normal Rule of Locus Standi of necessity of personal injury relaxed.</a:t>
            </a:r>
          </a:p>
          <a:p>
            <a:pPr>
              <a:lnSpc>
                <a:spcPct val="90000"/>
              </a:lnSpc>
            </a:pPr>
            <a:r>
              <a:rPr lang="en-US" altLang="en-US" sz="2100" dirty="0">
                <a:latin typeface="Times New Roman" panose="02020603050405020304" pitchFamily="18" charset="0"/>
                <a:cs typeface="Times New Roman" panose="02020603050405020304" pitchFamily="18" charset="0"/>
              </a:rPr>
              <a:t>-	Organization, Public - spirited individuals allowed 	standing before the Court.</a:t>
            </a:r>
          </a:p>
          <a:p>
            <a:pPr>
              <a:lnSpc>
                <a:spcPct val="90000"/>
              </a:lnSpc>
            </a:pPr>
            <a:r>
              <a:rPr lang="en-US" altLang="en-US" sz="2100" dirty="0">
                <a:latin typeface="Times New Roman" panose="02020603050405020304" pitchFamily="18" charset="0"/>
                <a:cs typeface="Times New Roman" panose="02020603050405020304" pitchFamily="18" charset="0"/>
              </a:rPr>
              <a:t>-	Letters, News items entertained as petitions.</a:t>
            </a:r>
          </a:p>
          <a:p>
            <a:pPr>
              <a:lnSpc>
                <a:spcPct val="90000"/>
              </a:lnSpc>
            </a:pPr>
            <a:r>
              <a:rPr lang="en-US" altLang="en-US" sz="2100" dirty="0">
                <a:latin typeface="Times New Roman" panose="02020603050405020304" pitchFamily="18" charset="0"/>
                <a:cs typeface="Times New Roman" panose="02020603050405020304" pitchFamily="18" charset="0"/>
              </a:rPr>
              <a:t>	Suo Moto	-	Chief Justice P. N. Bhagwati</a:t>
            </a:r>
          </a:p>
          <a:p>
            <a:pPr>
              <a:lnSpc>
                <a:spcPct val="90000"/>
              </a:lnSpc>
            </a:pPr>
            <a:r>
              <a:rPr lang="en-US" altLang="en-US" sz="2100" dirty="0">
                <a:latin typeface="Times New Roman" panose="02020603050405020304" pitchFamily="18" charset="0"/>
                <a:cs typeface="Times New Roman" panose="02020603050405020304" pitchFamily="18" charset="0"/>
              </a:rPr>
              <a:t>				Justice V. R. Krishna Iyer</a:t>
            </a:r>
          </a:p>
          <a:p>
            <a:pPr>
              <a:lnSpc>
                <a:spcPct val="90000"/>
              </a:lnSpc>
            </a:pPr>
            <a:r>
              <a:rPr lang="en-US" altLang="en-US" sz="2100" dirty="0">
                <a:latin typeface="Times New Roman" panose="02020603050405020304" pitchFamily="18" charset="0"/>
                <a:cs typeface="Times New Roman" panose="02020603050405020304" pitchFamily="18" charset="0"/>
              </a:rPr>
              <a:t>	Article 14	-	Right to Equality	}</a:t>
            </a:r>
          </a:p>
          <a:p>
            <a:pPr>
              <a:lnSpc>
                <a:spcPct val="90000"/>
              </a:lnSpc>
            </a:pPr>
            <a:r>
              <a:rPr lang="en-US" altLang="en-US" sz="2100" dirty="0">
                <a:latin typeface="Times New Roman" panose="02020603050405020304" pitchFamily="18" charset="0"/>
                <a:cs typeface="Times New Roman" panose="02020603050405020304" pitchFamily="18" charset="0"/>
              </a:rPr>
              <a:t>	Article 21	-	Right to Life} Given a new 				meaning</a:t>
            </a:r>
          </a:p>
          <a:p>
            <a:pPr>
              <a:lnSpc>
                <a:spcPct val="90000"/>
              </a:lnSpc>
            </a:pPr>
            <a:endParaRPr lang="en-US" altLang="en-US" sz="2000" dirty="0"/>
          </a:p>
          <a:p>
            <a:pPr>
              <a:lnSpc>
                <a:spcPct val="90000"/>
              </a:lnSpc>
            </a:pPr>
            <a:endParaRPr lang="en-US" altLang="en-US" sz="2800" dirty="0"/>
          </a:p>
        </p:txBody>
      </p:sp>
      <p:pic>
        <p:nvPicPr>
          <p:cNvPr id="3" name="Picture 8" descr="PIL: Public Interest Litigation or Publicity interest litigation">
            <a:extLst>
              <a:ext uri="{FF2B5EF4-FFF2-40B4-BE49-F238E27FC236}">
                <a16:creationId xmlns:a16="http://schemas.microsoft.com/office/drawing/2014/main" id="{ECC5423F-B9A4-8BB3-CAF7-F1EF73675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9800" y="4787900"/>
            <a:ext cx="2870200" cy="1434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6248ABB1-FDE8-AA29-274D-1508D89C865A}"/>
              </a:ext>
            </a:extLst>
          </p:cNvPr>
          <p:cNvSpPr>
            <a:spLocks noGrp="1" noChangeArrowheads="1"/>
          </p:cNvSpPr>
          <p:nvPr>
            <p:ph type="body" idx="1"/>
          </p:nvPr>
        </p:nvSpPr>
        <p:spPr>
          <a:xfrm>
            <a:off x="1943100" y="609600"/>
            <a:ext cx="8534400" cy="6248400"/>
          </a:xfrm>
        </p:spPr>
        <p:txBody>
          <a:bodyPr>
            <a:normAutofit/>
          </a:bodyPr>
          <a:lstStyle/>
          <a:p>
            <a:pPr lvl="1">
              <a:lnSpc>
                <a:spcPct val="80000"/>
              </a:lnSpc>
            </a:pPr>
            <a:r>
              <a:rPr lang="en-US" altLang="en-US" sz="2000" b="1" dirty="0">
                <a:latin typeface="Times New Roman" panose="02020603050405020304" pitchFamily="18" charset="0"/>
                <a:cs typeface="Times New Roman" panose="02020603050405020304" pitchFamily="18" charset="0"/>
              </a:rPr>
              <a:t>The Role of Indian Judiciary after Independence</a:t>
            </a:r>
          </a:p>
          <a:p>
            <a:pPr>
              <a:lnSpc>
                <a:spcPct val="80000"/>
              </a:lnSpc>
              <a:buFontTx/>
              <a:buNone/>
            </a:pPr>
            <a:endParaRPr lang="en-US" altLang="en-US" sz="2400" b="1" u="sng" dirty="0"/>
          </a:p>
          <a:p>
            <a:pPr>
              <a:lnSpc>
                <a:spcPct val="80000"/>
              </a:lnSpc>
            </a:pPr>
            <a:r>
              <a:rPr lang="en-US" altLang="en-US" sz="2000" dirty="0">
                <a:latin typeface="Times New Roman" panose="02020603050405020304" pitchFamily="18" charset="0"/>
                <a:cs typeface="Times New Roman" panose="02020603050405020304" pitchFamily="18" charset="0"/>
              </a:rPr>
              <a:t>1950 to 1970		-	Conservative and pro-							Government</a:t>
            </a:r>
          </a:p>
          <a:p>
            <a:pPr>
              <a:lnSpc>
                <a:spcPct val="80000"/>
              </a:lnSpc>
            </a:pPr>
            <a:endParaRPr lang="en-US" altLang="en-US" sz="2000" dirty="0">
              <a:latin typeface="Times New Roman" panose="02020603050405020304" pitchFamily="18" charset="0"/>
              <a:cs typeface="Times New Roman" panose="02020603050405020304" pitchFamily="18" charset="0"/>
            </a:endParaRPr>
          </a:p>
          <a:p>
            <a:pPr>
              <a:lnSpc>
                <a:spcPct val="80000"/>
              </a:lnSpc>
            </a:pPr>
            <a:r>
              <a:rPr lang="en-US" altLang="en-US" sz="2000" dirty="0">
                <a:latin typeface="Times New Roman" panose="02020603050405020304" pitchFamily="18" charset="0"/>
                <a:cs typeface="Times New Roman" panose="02020603050405020304" pitchFamily="18" charset="0"/>
              </a:rPr>
              <a:t>1975				-	Emergency</a:t>
            </a:r>
          </a:p>
          <a:p>
            <a:pPr>
              <a:lnSpc>
                <a:spcPct val="80000"/>
              </a:lnSpc>
            </a:pPr>
            <a:endParaRPr lang="en-US" altLang="en-US" sz="2000" dirty="0">
              <a:latin typeface="Times New Roman" panose="02020603050405020304" pitchFamily="18" charset="0"/>
              <a:cs typeface="Times New Roman" panose="02020603050405020304" pitchFamily="18" charset="0"/>
            </a:endParaRPr>
          </a:p>
          <a:p>
            <a:pPr>
              <a:lnSpc>
                <a:spcPct val="80000"/>
              </a:lnSpc>
            </a:pPr>
            <a:r>
              <a:rPr lang="en-US" altLang="en-US" sz="2000" dirty="0">
                <a:latin typeface="Times New Roman" panose="02020603050405020304" pitchFamily="18" charset="0"/>
                <a:cs typeface="Times New Roman" panose="02020603050405020304" pitchFamily="18" charset="0"/>
              </a:rPr>
              <a:t>After 1970			-Judicial Activism through Judicial</a:t>
            </a:r>
          </a:p>
          <a:p>
            <a:pPr marL="2271400" lvl="8" indent="0">
              <a:lnSpc>
                <a:spcPct val="80000"/>
              </a:lnSpc>
              <a:buNone/>
            </a:pPr>
            <a:r>
              <a:rPr lang="en-US" altLang="en-US" sz="2000" dirty="0">
                <a:latin typeface="Times New Roman" panose="02020603050405020304" pitchFamily="18" charset="0"/>
                <a:cs typeface="Times New Roman" panose="02020603050405020304" pitchFamily="18" charset="0"/>
              </a:rPr>
              <a:t>		 Review</a:t>
            </a:r>
          </a:p>
          <a:p>
            <a:pPr>
              <a:lnSpc>
                <a:spcPct val="80000"/>
              </a:lnSpc>
            </a:pPr>
            <a:endParaRPr lang="en-US" altLang="en-US" sz="2000" dirty="0">
              <a:latin typeface="Times New Roman" panose="02020603050405020304" pitchFamily="18" charset="0"/>
              <a:cs typeface="Times New Roman" panose="02020603050405020304" pitchFamily="18" charset="0"/>
            </a:endParaRPr>
          </a:p>
          <a:p>
            <a:pPr>
              <a:lnSpc>
                <a:spcPct val="80000"/>
              </a:lnSpc>
            </a:pPr>
            <a:r>
              <a:rPr lang="en-US" altLang="en-US" sz="2000" dirty="0">
                <a:latin typeface="Times New Roman" panose="02020603050405020304" pitchFamily="18" charset="0"/>
                <a:cs typeface="Times New Roman" panose="02020603050405020304" pitchFamily="18" charset="0"/>
              </a:rPr>
              <a:t>Article 226 &amp; 32 of the	-Giving writ jurisdiction described as 					heart of Constitution 							 by Dr. Ambedkar</a:t>
            </a:r>
          </a:p>
          <a:p>
            <a:pPr>
              <a:lnSpc>
                <a:spcPct val="80000"/>
              </a:lnSpc>
            </a:pPr>
            <a:endParaRPr lang="en-US" altLang="en-US" sz="2000" dirty="0">
              <a:latin typeface="Times New Roman" panose="02020603050405020304" pitchFamily="18" charset="0"/>
              <a:cs typeface="Times New Roman" panose="02020603050405020304" pitchFamily="18" charset="0"/>
            </a:endParaRPr>
          </a:p>
          <a:p>
            <a:pPr>
              <a:lnSpc>
                <a:spcPct val="80000"/>
              </a:lnSpc>
            </a:pPr>
            <a:r>
              <a:rPr lang="en-US" altLang="en-US" sz="2000" dirty="0">
                <a:latin typeface="Times New Roman" panose="02020603050405020304" pitchFamily="18" charset="0"/>
                <a:cs typeface="Times New Roman" panose="02020603050405020304" pitchFamily="18" charset="0"/>
              </a:rPr>
              <a:t>1973	-			</a:t>
            </a:r>
            <a:r>
              <a:rPr lang="en-US" altLang="en-US" sz="2000" dirty="0" err="1">
                <a:latin typeface="Times New Roman" panose="02020603050405020304" pitchFamily="18" charset="0"/>
                <a:cs typeface="Times New Roman" panose="02020603050405020304" pitchFamily="18" charset="0"/>
              </a:rPr>
              <a:t>Kesavananda</a:t>
            </a:r>
            <a:r>
              <a:rPr lang="en-US" altLang="en-US" sz="2000" dirty="0">
                <a:latin typeface="Times New Roman" panose="02020603050405020304" pitchFamily="18" charset="0"/>
                <a:cs typeface="Times New Roman" panose="02020603050405020304" pitchFamily="18" charset="0"/>
              </a:rPr>
              <a:t> Bharati Judge - 					Parliament does not have 						power to alter the basic structure 					of the Constitution</a:t>
            </a:r>
          </a:p>
          <a:p>
            <a:pPr>
              <a:lnSpc>
                <a:spcPct val="80000"/>
              </a:lnSpc>
              <a:buFontTx/>
              <a:buNone/>
            </a:pPr>
            <a:endParaRPr lang="en-US" altLang="en-US" sz="2000" dirty="0"/>
          </a:p>
        </p:txBody>
      </p:sp>
      <p:pic>
        <p:nvPicPr>
          <p:cNvPr id="2" name="Picture 10" descr="Justice Logo Vector Art, Icons, and Graphics for Free Download">
            <a:extLst>
              <a:ext uri="{FF2B5EF4-FFF2-40B4-BE49-F238E27FC236}">
                <a16:creationId xmlns:a16="http://schemas.microsoft.com/office/drawing/2014/main" id="{774C5F5D-33C3-B83E-7E3F-18BE52C4B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05" t="20067" r="23152" b="16782"/>
          <a:stretch/>
        </p:blipFill>
        <p:spPr bwMode="auto">
          <a:xfrm>
            <a:off x="9394175" y="889000"/>
            <a:ext cx="2166650" cy="2247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4E5447B-E8A6-3B59-31E6-EC22062040E6}"/>
              </a:ext>
            </a:extLst>
          </p:cNvPr>
          <p:cNvSpPr>
            <a:spLocks noGrp="1" noChangeArrowheads="1"/>
          </p:cNvSpPr>
          <p:nvPr>
            <p:ph type="body" idx="1"/>
          </p:nvPr>
        </p:nvSpPr>
        <p:spPr>
          <a:xfrm>
            <a:off x="2209800" y="914400"/>
            <a:ext cx="7772400" cy="5257800"/>
          </a:xfrm>
        </p:spPr>
        <p:txBody>
          <a:bodyPr/>
          <a:lstStyle/>
          <a:p>
            <a:pPr marL="0" indent="0" algn="ctr">
              <a:buNone/>
            </a:pPr>
            <a:r>
              <a:rPr lang="en-US" altLang="en-US" sz="3200" b="1" dirty="0">
                <a:latin typeface="Times New Roman" panose="02020603050405020304" pitchFamily="18" charset="0"/>
                <a:cs typeface="Times New Roman" panose="02020603050405020304" pitchFamily="18" charset="0"/>
              </a:rPr>
              <a:t> MERITS OF PIL</a:t>
            </a:r>
          </a:p>
          <a:p>
            <a:pPr marL="0" indent="0">
              <a:buNone/>
            </a:pPr>
            <a:endParaRPr lang="en-US" altLang="en-US" sz="3200" b="1"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Preservation of </a:t>
            </a:r>
            <a:r>
              <a:rPr lang="en-US" altLang="en-US" sz="3200" dirty="0" err="1">
                <a:latin typeface="Times New Roman" panose="02020603050405020304" pitchFamily="18" charset="0"/>
                <a:cs typeface="Times New Roman" panose="02020603050405020304" pitchFamily="18" charset="0"/>
              </a:rPr>
              <a:t>Dicy's</a:t>
            </a:r>
            <a:r>
              <a:rPr lang="en-US" altLang="en-US" sz="3200" dirty="0">
                <a:latin typeface="Times New Roman" panose="02020603050405020304" pitchFamily="18" charset="0"/>
                <a:cs typeface="Times New Roman" panose="02020603050405020304" pitchFamily="18" charset="0"/>
              </a:rPr>
              <a:t> rule of law.</a:t>
            </a:r>
          </a:p>
          <a:p>
            <a:r>
              <a:rPr lang="en-US" altLang="en-US" sz="3200" dirty="0">
                <a:latin typeface="Times New Roman" panose="02020603050405020304" pitchFamily="18" charset="0"/>
                <a:cs typeface="Times New Roman" panose="02020603050405020304" pitchFamily="18" charset="0"/>
              </a:rPr>
              <a:t>ii)	Preservation of Democracy</a:t>
            </a:r>
          </a:p>
          <a:p>
            <a:r>
              <a:rPr lang="en-US" altLang="en-US" sz="3200" dirty="0">
                <a:latin typeface="Times New Roman" panose="02020603050405020304" pitchFamily="18" charset="0"/>
                <a:cs typeface="Times New Roman" panose="02020603050405020304" pitchFamily="18" charset="0"/>
              </a:rPr>
              <a:t>iii)	Faith and Fear of People in Judiciary</a:t>
            </a:r>
          </a:p>
          <a:p>
            <a:r>
              <a:rPr lang="en-US" altLang="en-US" sz="3200" dirty="0">
                <a:latin typeface="Times New Roman" panose="02020603050405020304" pitchFamily="18" charset="0"/>
                <a:cs typeface="Times New Roman" panose="02020603050405020304" pitchFamily="18" charset="0"/>
              </a:rPr>
              <a:t>iv)	Access to justice for everyone	</a:t>
            </a:r>
          </a:p>
          <a:p>
            <a:r>
              <a:rPr lang="en-US" altLang="en-US" sz="3200" dirty="0">
                <a:latin typeface="Times New Roman" panose="02020603050405020304" pitchFamily="18" charset="0"/>
                <a:cs typeface="Times New Roman" panose="02020603050405020304" pitchFamily="18" charset="0"/>
              </a:rPr>
              <a:t>v)	Social Revolution</a:t>
            </a:r>
          </a:p>
          <a:p>
            <a:pPr>
              <a:buFontTx/>
              <a:buNone/>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84B86EEC-DBD1-6A8D-FFF8-C4F14D75F5C9}"/>
              </a:ext>
            </a:extLst>
          </p:cNvPr>
          <p:cNvSpPr>
            <a:spLocks noGrp="1" noChangeArrowheads="1"/>
          </p:cNvSpPr>
          <p:nvPr>
            <p:ph type="body" idx="1"/>
          </p:nvPr>
        </p:nvSpPr>
        <p:spPr>
          <a:xfrm>
            <a:off x="2209800" y="533400"/>
            <a:ext cx="7772400" cy="5638800"/>
          </a:xfrm>
        </p:spPr>
        <p:txBody>
          <a:bodyPr/>
          <a:lstStyle/>
          <a:p>
            <a:pPr marL="1671400" lvl="6" indent="0">
              <a:buNone/>
            </a:pPr>
            <a:r>
              <a:rPr lang="en-US" altLang="en-US" sz="2800" b="1" dirty="0">
                <a:latin typeface="Times New Roman" panose="02020603050405020304" pitchFamily="18" charset="0"/>
                <a:cs typeface="Times New Roman" panose="02020603050405020304" pitchFamily="18" charset="0"/>
              </a:rPr>
              <a:t>DEMERITS/ CRITICISMS OF PIL</a:t>
            </a:r>
            <a:endParaRPr lang="en-US" altLang="en-US" sz="2800" dirty="0">
              <a:latin typeface="Times New Roman" panose="02020603050405020304" pitchFamily="18" charset="0"/>
              <a:cs typeface="Times New Roman" panose="02020603050405020304" pitchFamily="18" charset="0"/>
            </a:endParaRPr>
          </a:p>
          <a:p>
            <a:endParaRPr lang="en-US" altLang="en-US" sz="2800" b="1" dirty="0">
              <a:latin typeface="Times New Roman" panose="02020603050405020304" pitchFamily="18" charset="0"/>
              <a:cs typeface="Times New Roman" panose="02020603050405020304" pitchFamily="18" charset="0"/>
            </a:endParaRPr>
          </a:p>
          <a:p>
            <a:r>
              <a:rPr lang="en-US" altLang="en-US" sz="2800" b="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i</a:t>
            </a:r>
            <a:r>
              <a:rPr lang="en-US" altLang="en-US" sz="2800" dirty="0">
                <a:latin typeface="Times New Roman" panose="02020603050405020304" pitchFamily="18" charset="0"/>
                <a:cs typeface="Times New Roman" panose="02020603050405020304" pitchFamily="18" charset="0"/>
              </a:rPr>
              <a:t>)	Limitations of Court</a:t>
            </a:r>
          </a:p>
          <a:p>
            <a:r>
              <a:rPr lang="en-US" altLang="en-US" sz="2800" dirty="0">
                <a:latin typeface="Times New Roman" panose="02020603050405020304" pitchFamily="18" charset="0"/>
                <a:cs typeface="Times New Roman" panose="02020603050405020304" pitchFamily="18" charset="0"/>
              </a:rPr>
              <a:t>	ii)	No control over execution</a:t>
            </a:r>
          </a:p>
          <a:p>
            <a:r>
              <a:rPr lang="en-US" altLang="en-US" sz="2800" dirty="0">
                <a:latin typeface="Times New Roman" panose="02020603050405020304" pitchFamily="18" charset="0"/>
                <a:cs typeface="Times New Roman" panose="02020603050405020304" pitchFamily="18" charset="0"/>
              </a:rPr>
              <a:t>	iii)	Waste of valuable of judicial time</a:t>
            </a:r>
          </a:p>
          <a:p>
            <a:r>
              <a:rPr lang="en-US" altLang="en-US" sz="2800" dirty="0">
                <a:latin typeface="Times New Roman" panose="02020603050405020304" pitchFamily="18" charset="0"/>
                <a:cs typeface="Times New Roman" panose="02020603050405020304" pitchFamily="18" charset="0"/>
              </a:rPr>
              <a:t>	iv)	Misuse of PIL</a:t>
            </a:r>
          </a:p>
          <a:p>
            <a:r>
              <a:rPr lang="en-US" altLang="en-US" sz="2800" dirty="0">
                <a:latin typeface="Times New Roman" panose="02020603050405020304" pitchFamily="18" charset="0"/>
                <a:cs typeface="Times New Roman" panose="02020603050405020304" pitchFamily="18" charset="0"/>
              </a:rPr>
              <a:t>	v)	Encroachment on other branches</a:t>
            </a:r>
          </a:p>
          <a:p>
            <a:pPr marL="609600" indent="-609600"/>
            <a:r>
              <a:rPr lang="en-US" altLang="en-US" sz="2800" dirty="0">
                <a:latin typeface="Times New Roman" panose="02020603050405020304" pitchFamily="18" charset="0"/>
                <a:cs typeface="Times New Roman" panose="02020603050405020304" pitchFamily="18" charset="0"/>
              </a:rPr>
              <a:t>	vi)	Other alternatives</a:t>
            </a:r>
          </a:p>
          <a:p>
            <a:pPr marL="883920" lvl="1" indent="-609600"/>
            <a:r>
              <a:rPr lang="en-US" altLang="en-US" sz="2800" dirty="0" err="1">
                <a:latin typeface="Times New Roman" panose="02020603050405020304" pitchFamily="18" charset="0"/>
                <a:cs typeface="Times New Roman" panose="02020603050405020304" pitchFamily="18" charset="0"/>
              </a:rPr>
              <a:t>Vii</a:t>
            </a:r>
            <a:r>
              <a:rPr lang="en-US" altLang="en-US" sz="2800" dirty="0">
                <a:latin typeface="Times New Roman" panose="02020603050405020304" pitchFamily="18" charset="0"/>
                <a:cs typeface="Times New Roman" panose="02020603050405020304" pitchFamily="18" charset="0"/>
              </a:rPr>
              <a:t>)	Ultimate answer - Political  process</a:t>
            </a:r>
          </a:p>
          <a:p>
            <a:pPr marL="883920" lvl="1" indent="-609600"/>
            <a:endParaRPr lang="en-US" altLang="en-US" sz="2800" dirty="0">
              <a:latin typeface="Times New Roman" panose="02020603050405020304" pitchFamily="18" charset="0"/>
              <a:cs typeface="Times New Roman" panose="02020603050405020304" pitchFamily="18" charset="0"/>
            </a:endParaRPr>
          </a:p>
          <a:p>
            <a:endParaRPr lang="en-US" altLang="en-US" b="1" dirty="0"/>
          </a:p>
        </p:txBody>
      </p:sp>
    </p:spTree>
    <p:extLst>
      <p:ext uri="{BB962C8B-B14F-4D97-AF65-F5344CB8AC3E}">
        <p14:creationId xmlns:p14="http://schemas.microsoft.com/office/powerpoint/2010/main" val="48647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lstStyle/>
          <a:p>
            <a:pPr algn="ctr"/>
            <a:r>
              <a:rPr lang="en-US" sz="4000" b="1" kern="100" dirty="0">
                <a:effectLst/>
                <a:latin typeface="Times New Roman" panose="02020603050405020304" pitchFamily="18" charset="0"/>
                <a:ea typeface="Calibri" panose="020F0502020204030204" pitchFamily="34" charset="0"/>
                <a:cs typeface="Mangal" panose="02040503050203030202" pitchFamily="18" charset="0"/>
              </a:rPr>
              <a:t>CPC O.1, R. 3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1504188"/>
            <a:ext cx="10058400" cy="4607854"/>
          </a:xfrm>
        </p:spPr>
        <p:txBody>
          <a:bodyPr>
            <a:normAutofit/>
          </a:bodyPr>
          <a:lstStyle/>
          <a:p>
            <a:pPr>
              <a:lnSpc>
                <a:spcPts val="1800"/>
              </a:lnSpc>
              <a:spcBef>
                <a:spcPts val="1575"/>
              </a:spcBef>
              <a:spcAft>
                <a:spcPts val="825"/>
              </a:spcAft>
            </a:pPr>
            <a:r>
              <a:rPr lang="en-US" sz="2800" b="1" kern="100" dirty="0">
                <a:solidFill>
                  <a:srgbClr val="111111"/>
                </a:solidFill>
                <a:effectLst/>
                <a:latin typeface="Calibri Light" panose="020F0302020204030204" pitchFamily="34" charset="0"/>
                <a:ea typeface="Times New Roman" panose="02020603050405020304" pitchFamily="18" charset="0"/>
                <a:cs typeface="Mangal" panose="02040503050203030202" pitchFamily="18" charset="0"/>
              </a:rPr>
              <a:t>Rule 3: Who may be joined as defendants</a:t>
            </a:r>
            <a:r>
              <a:rPr lang="en-US" sz="2800" b="1" kern="100" dirty="0">
                <a:solidFill>
                  <a:srgbClr val="111111"/>
                </a:solidFill>
                <a:latin typeface="Times New Roman" panose="02020603050405020304" pitchFamily="18" charset="0"/>
                <a:ea typeface="Times New Roman" panose="02020603050405020304" pitchFamily="18" charset="0"/>
                <a:cs typeface="Mangal" panose="02040503050203030202" pitchFamily="18" charset="0"/>
              </a:rPr>
              <a:t> </a:t>
            </a:r>
            <a:r>
              <a:rPr lang="en-US" sz="2800" b="1" kern="100" dirty="0">
                <a:solidFill>
                  <a:srgbClr val="111111"/>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US" sz="2800" b="1" kern="100" dirty="0">
              <a:solidFill>
                <a:srgbClr val="1F3763"/>
              </a:solidFill>
              <a:effectLst/>
              <a:latin typeface="Calibri Light" panose="020F0302020204030204" pitchFamily="34" charset="0"/>
              <a:ea typeface="Times New Roman" panose="02020603050405020304" pitchFamily="18" charset="0"/>
              <a:cs typeface="Mangal" panose="02040503050203030202" pitchFamily="18" charset="0"/>
            </a:endParaRPr>
          </a:p>
          <a:p>
            <a:pPr>
              <a:spcAft>
                <a:spcPts val="1950"/>
              </a:spcAft>
            </a:pPr>
            <a:r>
              <a:rPr lang="en-US" sz="2800" dirty="0">
                <a:solidFill>
                  <a:srgbClr val="222222"/>
                </a:solidFill>
                <a:effectLst/>
                <a:latin typeface="Times New Roman" panose="02020603050405020304" pitchFamily="18" charset="0"/>
                <a:ea typeface="Times New Roman" panose="02020603050405020304" pitchFamily="18" charset="0"/>
              </a:rPr>
              <a:t>All persons may be joined in one suit as defendants where—</a:t>
            </a:r>
            <a:endParaRPr lang="en-US" sz="2800" dirty="0">
              <a:effectLst/>
              <a:latin typeface="Times New Roman" panose="02020603050405020304" pitchFamily="18" charset="0"/>
              <a:ea typeface="Times New Roman" panose="02020603050405020304" pitchFamily="18" charset="0"/>
            </a:endParaRPr>
          </a:p>
          <a:p>
            <a:pPr marL="457200" algn="just"/>
            <a:r>
              <a:rPr lang="en-US" sz="2800" dirty="0">
                <a:solidFill>
                  <a:srgbClr val="222222"/>
                </a:solidFill>
                <a:effectLst/>
                <a:latin typeface="Times New Roman" panose="02020603050405020304" pitchFamily="18" charset="0"/>
                <a:ea typeface="Times New Roman" panose="02020603050405020304" pitchFamily="18" charset="0"/>
              </a:rPr>
              <a:t>(</a:t>
            </a:r>
            <a:r>
              <a:rPr lang="en-US" sz="2800" i="1" dirty="0">
                <a:solidFill>
                  <a:srgbClr val="222222"/>
                </a:solidFill>
                <a:effectLst/>
                <a:latin typeface="Times New Roman" panose="02020603050405020304" pitchFamily="18" charset="0"/>
                <a:ea typeface="Times New Roman" panose="02020603050405020304" pitchFamily="18" charset="0"/>
              </a:rPr>
              <a:t>a</a:t>
            </a:r>
            <a:r>
              <a:rPr lang="en-US" sz="2800" dirty="0">
                <a:solidFill>
                  <a:srgbClr val="222222"/>
                </a:solidFill>
                <a:effectLst/>
                <a:latin typeface="Times New Roman" panose="02020603050405020304" pitchFamily="18" charset="0"/>
                <a:ea typeface="Times New Roman" panose="02020603050405020304" pitchFamily="18" charset="0"/>
              </a:rPr>
              <a:t>) any right to relief in respect of, or arising out of, the same act or transaction or series of acts or transactions is alleged to exist against such persons, whether jointly, severally or in the alternative;</a:t>
            </a:r>
            <a:r>
              <a:rPr lang="en-US" sz="2800" dirty="0">
                <a:solidFill>
                  <a:srgbClr val="000000"/>
                </a:solidFill>
                <a:effectLst/>
                <a:latin typeface="Times New Roman" panose="02020603050405020304" pitchFamily="18" charset="0"/>
                <a:ea typeface="Times New Roman" panose="02020603050405020304" pitchFamily="18" charset="0"/>
              </a:rPr>
              <a:t> and</a:t>
            </a:r>
            <a:endParaRPr lang="en-US" sz="2800" dirty="0">
              <a:effectLst/>
              <a:latin typeface="Times New Roman" panose="02020603050405020304" pitchFamily="18" charset="0"/>
              <a:ea typeface="Times New Roman" panose="02020603050405020304" pitchFamily="18" charset="0"/>
            </a:endParaRPr>
          </a:p>
          <a:p>
            <a:pPr marL="457200" algn="just"/>
            <a:r>
              <a:rPr lang="en-US" sz="2800" dirty="0">
                <a:solidFill>
                  <a:srgbClr val="000000"/>
                </a:solidFill>
                <a:effectLst/>
                <a:latin typeface="Times New Roman" panose="02020603050405020304" pitchFamily="18" charset="0"/>
                <a:ea typeface="Times New Roman" panose="02020603050405020304" pitchFamily="18" charset="0"/>
              </a:rPr>
              <a:t>(b) if separate suits were brought against such persons, any common question of law or fact would arise.  </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41900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lstStyle/>
          <a:p>
            <a:pPr algn="ctr"/>
            <a:r>
              <a:rPr lang="en-US" sz="4000" b="1" dirty="0">
                <a:effectLst/>
                <a:latin typeface="Times New Roman" panose="02020603050405020304" pitchFamily="18" charset="0"/>
                <a:ea typeface="Times New Roman" panose="02020603050405020304" pitchFamily="18" charset="0"/>
              </a:rPr>
              <a:t>Advantages of Class Actions </a:t>
            </a:r>
            <a:br>
              <a:rPr lang="en-US" sz="4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1328394"/>
            <a:ext cx="10531641" cy="4694724"/>
          </a:xfrm>
        </p:spPr>
        <p:txBody>
          <a:bodyPr>
            <a:normAutofit fontScale="25000" lnSpcReduction="20000"/>
          </a:bodyPr>
          <a:lstStyle/>
          <a:p>
            <a:pPr marL="0" indent="0" algn="just">
              <a:buNone/>
            </a:pPr>
            <a:endParaRPr lang="en-US" sz="9600" dirty="0">
              <a:effectLst/>
              <a:latin typeface="Times New Roman" panose="02020603050405020304" pitchFamily="18" charset="0"/>
              <a:ea typeface="Times New Roman" panose="02020603050405020304" pitchFamily="18" charset="0"/>
            </a:endParaRPr>
          </a:p>
          <a:p>
            <a:pPr algn="just"/>
            <a:r>
              <a:rPr lang="en-US" sz="9600" dirty="0">
                <a:effectLst/>
                <a:latin typeface="Times New Roman" panose="02020603050405020304" pitchFamily="18" charset="0"/>
                <a:ea typeface="Times New Roman" panose="02020603050405020304" pitchFamily="18" charset="0"/>
              </a:rPr>
              <a:t>1.Social, Economic and Political Justice </a:t>
            </a:r>
          </a:p>
          <a:p>
            <a:pPr algn="just"/>
            <a:r>
              <a:rPr lang="en-US" sz="9600" dirty="0">
                <a:effectLst/>
                <a:latin typeface="Times New Roman" panose="02020603050405020304" pitchFamily="18" charset="0"/>
                <a:ea typeface="Times New Roman" panose="02020603050405020304" pitchFamily="18" charset="0"/>
              </a:rPr>
              <a:t>2.Greater access to justice </a:t>
            </a:r>
          </a:p>
          <a:p>
            <a:pPr algn="just"/>
            <a:r>
              <a:rPr lang="en-US" sz="9600" dirty="0">
                <a:effectLst/>
                <a:latin typeface="Times New Roman" panose="02020603050405020304" pitchFamily="18" charset="0"/>
                <a:ea typeface="Times New Roman" panose="02020603050405020304" pitchFamily="18" charset="0"/>
              </a:rPr>
              <a:t>3.Collectivization of resources of a group </a:t>
            </a:r>
          </a:p>
          <a:p>
            <a:pPr algn="just"/>
            <a:r>
              <a:rPr lang="en-US" sz="9600" dirty="0">
                <a:effectLst/>
                <a:latin typeface="Times New Roman" panose="02020603050405020304" pitchFamily="18" charset="0"/>
                <a:ea typeface="Times New Roman" panose="02020603050405020304" pitchFamily="18" charset="0"/>
              </a:rPr>
              <a:t>4.Economies of time, money and energy </a:t>
            </a:r>
          </a:p>
          <a:p>
            <a:pPr algn="just"/>
            <a:r>
              <a:rPr lang="en-US" sz="9600" dirty="0">
                <a:effectLst/>
                <a:latin typeface="Times New Roman" panose="02020603050405020304" pitchFamily="18" charset="0"/>
                <a:ea typeface="Times New Roman" panose="02020603050405020304" pitchFamily="18" charset="0"/>
              </a:rPr>
              <a:t>5.Uniformity of decisions as to persons similarly situated </a:t>
            </a:r>
          </a:p>
          <a:p>
            <a:pPr algn="just"/>
            <a:r>
              <a:rPr lang="en-US" sz="9600" dirty="0">
                <a:effectLst/>
                <a:latin typeface="Times New Roman" panose="02020603050405020304" pitchFamily="18" charset="0"/>
                <a:ea typeface="Times New Roman" panose="02020603050405020304" pitchFamily="18" charset="0"/>
              </a:rPr>
              <a:t>6.Deterrence on illegal </a:t>
            </a:r>
            <a:r>
              <a:rPr lang="en-US" sz="9600" dirty="0" err="1">
                <a:effectLst/>
                <a:latin typeface="Times New Roman" panose="02020603050405020304" pitchFamily="18" charset="0"/>
                <a:ea typeface="Times New Roman" panose="02020603050405020304" pitchFamily="18" charset="0"/>
              </a:rPr>
              <a:t>behaviour</a:t>
            </a:r>
            <a:r>
              <a:rPr lang="en-US" sz="9600" dirty="0">
                <a:effectLst/>
                <a:latin typeface="Times New Roman" panose="02020603050405020304" pitchFamily="18" charset="0"/>
                <a:ea typeface="Times New Roman" panose="02020603050405020304" pitchFamily="18" charset="0"/>
              </a:rPr>
              <a:t> </a:t>
            </a:r>
          </a:p>
          <a:p>
            <a:pPr algn="just"/>
            <a:r>
              <a:rPr lang="en-US" sz="9600" dirty="0">
                <a:effectLst/>
                <a:latin typeface="Times New Roman" panose="02020603050405020304" pitchFamily="18" charset="0"/>
                <a:ea typeface="Times New Roman" panose="02020603050405020304" pitchFamily="18" charset="0"/>
              </a:rPr>
              <a:t>7. Enforcement of government policies and laws </a:t>
            </a:r>
          </a:p>
          <a:p>
            <a:pPr algn="just"/>
            <a:r>
              <a:rPr lang="en-US" sz="9600" dirty="0">
                <a:effectLst/>
                <a:latin typeface="Times New Roman" panose="02020603050405020304" pitchFamily="18" charset="0"/>
                <a:ea typeface="Times New Roman" panose="02020603050405020304" pitchFamily="18" charset="0"/>
              </a:rPr>
              <a:t>8. Development of substantive law </a:t>
            </a:r>
          </a:p>
          <a:p>
            <a:pPr algn="just"/>
            <a:r>
              <a:rPr lang="en-US" sz="9600" dirty="0">
                <a:effectLst/>
                <a:latin typeface="Times New Roman" panose="02020603050405020304" pitchFamily="18" charset="0"/>
                <a:ea typeface="Times New Roman" panose="02020603050405020304" pitchFamily="18" charset="0"/>
              </a:rPr>
              <a:t>9.Alternative to PIL</a:t>
            </a:r>
          </a:p>
          <a:p>
            <a:pPr marL="0" indent="0" algn="just">
              <a:buNone/>
            </a:pPr>
            <a:endParaRPr lang="en-US" sz="3600" b="1" dirty="0">
              <a:effectLst/>
              <a:latin typeface="Times New Roman" panose="02020603050405020304" pitchFamily="18" charset="0"/>
              <a:ea typeface="Times New Roman" panose="02020603050405020304" pitchFamily="18" charset="0"/>
            </a:endParaRPr>
          </a:p>
          <a:p>
            <a:pPr marL="0" indent="0" algn="just">
              <a:buNone/>
            </a:pPr>
            <a:endParaRPr lang="en-US" sz="3600" b="1"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8" descr="Class Action Lawyer | Consumer Claims | Sadaka Law">
            <a:extLst>
              <a:ext uri="{FF2B5EF4-FFF2-40B4-BE49-F238E27FC236}">
                <a16:creationId xmlns:a16="http://schemas.microsoft.com/office/drawing/2014/main" id="{078542BF-2E78-2DE1-47EA-416C46BFE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738" y="4843807"/>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01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a:bodyPr>
          <a:lstStyle/>
          <a:p>
            <a:pPr algn="ctr"/>
            <a:r>
              <a:rPr lang="en-US" sz="3200" b="1" kern="0" dirty="0">
                <a:effectLst/>
                <a:latin typeface="Times New Roman" panose="02020603050405020304" pitchFamily="18" charset="0"/>
                <a:ea typeface="Times New Roman" panose="02020603050405020304" pitchFamily="18" charset="0"/>
                <a:cs typeface="Mangal" panose="02040503050203030202" pitchFamily="18" charset="0"/>
              </a:rPr>
              <a:t>PROBLEMS OF CLASS ACTION :</a:t>
            </a:r>
            <a:br>
              <a:rPr lang="en-US" sz="3200" b="1" kern="100" dirty="0">
                <a:effectLst/>
                <a:latin typeface="Calibri" panose="020F0502020204030204" pitchFamily="34" charset="0"/>
                <a:ea typeface="Calibri" panose="020F0502020204030204" pitchFamily="34" charset="0"/>
                <a:cs typeface="Mangal" panose="02040503050203030202" pitchFamily="18" charset="0"/>
              </a:rPr>
            </a:br>
            <a:endParaRPr lang="en-US" sz="6000" b="1"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1328394"/>
            <a:ext cx="10058400" cy="3849624"/>
          </a:xfrm>
        </p:spPr>
        <p:txBody>
          <a:bodyPr>
            <a:normAutofit/>
          </a:bodyPr>
          <a:lstStyle/>
          <a:p>
            <a:pPr algn="just">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Mangal" panose="02040503050203030202" pitchFamily="18" charset="0"/>
              </a:rPr>
              <a:t>1. </a:t>
            </a: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Ignorance of Law</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2. Poverty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3. Absence of legal services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4. Malfunctioning of the system of justice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5. Lack of public participation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lgn="just">
              <a:lnSpc>
                <a:spcPct val="107000"/>
              </a:lnSpc>
              <a:spcAft>
                <a:spcPts val="800"/>
              </a:spcAft>
              <a:buNone/>
            </a:pP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4" name="Picture 8" descr="Class Action Lawyer | Consumer Claims | Sadaka Law">
            <a:extLst>
              <a:ext uri="{FF2B5EF4-FFF2-40B4-BE49-F238E27FC236}">
                <a16:creationId xmlns:a16="http://schemas.microsoft.com/office/drawing/2014/main" id="{B06A3976-EDDC-4751-6695-DE9ABDDEE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838" y="4866031"/>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572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a:bodyPr>
          <a:lstStyle/>
          <a:p>
            <a:pPr algn="ctr"/>
            <a:r>
              <a:rPr lang="en-US" sz="3600" b="1" kern="0" dirty="0">
                <a:effectLst/>
                <a:latin typeface="Times New Roman" panose="02020603050405020304" pitchFamily="18" charset="0"/>
                <a:ea typeface="Times New Roman" panose="02020603050405020304" pitchFamily="18" charset="0"/>
              </a:rPr>
              <a:t>REMEDIES </a:t>
            </a:r>
            <a:endParaRPr lang="en-US" sz="6600" b="1"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1970988"/>
            <a:ext cx="10058400" cy="3849624"/>
          </a:xfrm>
        </p:spPr>
        <p:txBody>
          <a:bodyPr>
            <a:normAutofit lnSpcReduction="10000"/>
          </a:bodyPr>
          <a:lstStyle/>
          <a:p>
            <a:pPr algn="just">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Mangal" panose="02040503050203030202" pitchFamily="18" charset="0"/>
              </a:rPr>
              <a:t>1. </a:t>
            </a: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Effective legal aid movement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2. Socially committed bar</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3. Participation of private bodies and public trust </a:t>
            </a: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800" kern="0" dirty="0">
                <a:effectLst/>
                <a:latin typeface="Times New Roman" panose="02020603050405020304" pitchFamily="18" charset="0"/>
                <a:ea typeface="Times New Roman" panose="02020603050405020304" pitchFamily="18" charset="0"/>
                <a:cs typeface="Mangal" panose="02040503050203030202" pitchFamily="18" charset="0"/>
              </a:rPr>
              <a:t>4. Creative and innovating lawyering and judicial interpretation</a:t>
            </a:r>
          </a:p>
          <a:p>
            <a:pPr algn="just">
              <a:lnSpc>
                <a:spcPct val="107000"/>
              </a:lnSpc>
              <a:spcAft>
                <a:spcPts val="800"/>
              </a:spcAft>
            </a:pPr>
            <a:r>
              <a:rPr lang="en-US" sz="2200" kern="0" dirty="0">
                <a:latin typeface="Times New Roman" panose="02020603050405020304" pitchFamily="18" charset="0"/>
                <a:ea typeface="Times New Roman" panose="02020603050405020304" pitchFamily="18" charset="0"/>
                <a:cs typeface="Mangal" panose="02040503050203030202" pitchFamily="18" charset="0"/>
              </a:rPr>
              <a:t>5. </a:t>
            </a:r>
            <a:r>
              <a:rPr lang="en-US" sz="2600" kern="0" dirty="0">
                <a:effectLst/>
                <a:latin typeface="Times New Roman" panose="02020603050405020304" pitchFamily="18" charset="0"/>
                <a:ea typeface="Times New Roman" panose="02020603050405020304" pitchFamily="18" charset="0"/>
                <a:cs typeface="Mangal" panose="02040503050203030202" pitchFamily="18" charset="0"/>
              </a:rPr>
              <a:t>Legal education and awareness </a:t>
            </a:r>
          </a:p>
          <a:p>
            <a:pPr algn="just">
              <a:lnSpc>
                <a:spcPct val="107000"/>
              </a:lnSpc>
              <a:spcAft>
                <a:spcPts val="800"/>
              </a:spcAft>
            </a:pPr>
            <a:r>
              <a:rPr lang="en-US" sz="2600" kern="100" dirty="0">
                <a:effectLst/>
                <a:latin typeface="Calibri" panose="020F0502020204030204" pitchFamily="34" charset="0"/>
                <a:ea typeface="Calibri" panose="020F0502020204030204" pitchFamily="34" charset="0"/>
                <a:cs typeface="Mangal" panose="02040503050203030202" pitchFamily="18" charset="0"/>
              </a:rPr>
              <a:t>6. Specialization </a:t>
            </a:r>
          </a:p>
          <a:p>
            <a:pPr algn="just">
              <a:lnSpc>
                <a:spcPct val="107000"/>
              </a:lnSpc>
              <a:spcAft>
                <a:spcPts val="800"/>
              </a:spcAft>
            </a:pPr>
            <a:endParaRPr lang="en-US" sz="2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4" name="Picture 8" descr="Class Action Lawyer | Consumer Claims | Sadaka Law">
            <a:extLst>
              <a:ext uri="{FF2B5EF4-FFF2-40B4-BE49-F238E27FC236}">
                <a16:creationId xmlns:a16="http://schemas.microsoft.com/office/drawing/2014/main" id="{EA3387B4-258A-6B08-87EF-3484B8932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138" y="5160963"/>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92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a:xfrm>
            <a:off x="1435100" y="1012898"/>
            <a:ext cx="10058400" cy="1371600"/>
          </a:xfrm>
        </p:spPr>
        <p:txBody>
          <a:bodyPr>
            <a:normAutofit fontScale="90000"/>
          </a:bodyPr>
          <a:lstStyle/>
          <a:p>
            <a:pPr algn="ctr"/>
            <a: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United States Federal Rule 23 and </a:t>
            </a:r>
            <a:b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US" sz="4000" b="1" kern="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Movie “Class Action”</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pic>
        <p:nvPicPr>
          <p:cNvPr id="25604" name="Picture 4" descr="New York City: Statue of Liberty &amp; Ellis Island with Ferry">
            <a:extLst>
              <a:ext uri="{FF2B5EF4-FFF2-40B4-BE49-F238E27FC236}">
                <a16:creationId xmlns:a16="http://schemas.microsoft.com/office/drawing/2014/main" id="{99529F3B-8F37-D361-8E0E-5A140EBB4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2003498"/>
            <a:ext cx="4572000" cy="4067102"/>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lass Action (1991) - IMDb">
            <a:extLst>
              <a:ext uri="{FF2B5EF4-FFF2-40B4-BE49-F238E27FC236}">
                <a16:creationId xmlns:a16="http://schemas.microsoft.com/office/drawing/2014/main" id="{C6A2C6B0-1E96-6960-D429-D820B0CBA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276" y="2055810"/>
            <a:ext cx="2802323" cy="401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14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23A6-A8C2-D3DE-00BD-FD0AC98B4E7A}"/>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Conclusion </a:t>
            </a:r>
          </a:p>
        </p:txBody>
      </p:sp>
      <p:sp>
        <p:nvSpPr>
          <p:cNvPr id="3" name="Content Placeholder 2">
            <a:extLst>
              <a:ext uri="{FF2B5EF4-FFF2-40B4-BE49-F238E27FC236}">
                <a16:creationId xmlns:a16="http://schemas.microsoft.com/office/drawing/2014/main" id="{07656E05-E055-F425-0602-972F20F6C020}"/>
              </a:ext>
            </a:extLst>
          </p:cNvPr>
          <p:cNvSpPr>
            <a:spLocks noGrp="1"/>
          </p:cNvSpPr>
          <p:nvPr>
            <p:ph idx="1"/>
          </p:nvPr>
        </p:nvSpPr>
        <p:spPr>
          <a:xfrm>
            <a:off x="1066800" y="1730141"/>
            <a:ext cx="10058400" cy="3849624"/>
          </a:xfrm>
        </p:spPr>
        <p:txBody>
          <a:bodyPr>
            <a:normAutofit/>
          </a:bodyPr>
          <a:lstStyle/>
          <a:p>
            <a:pPr algn="ctr"/>
            <a:r>
              <a:rPr lang="en-US" sz="2800" b="1" dirty="0"/>
              <a:t>Locus standi – </a:t>
            </a:r>
          </a:p>
          <a:p>
            <a:endParaRPr lang="en-US" sz="2800" dirty="0"/>
          </a:p>
          <a:p>
            <a:pPr marL="0" indent="0">
              <a:buNone/>
            </a:pPr>
            <a:endParaRPr lang="en-US" sz="2800" dirty="0"/>
          </a:p>
          <a:p>
            <a:pPr marL="0" indent="0">
              <a:buNone/>
            </a:pPr>
            <a:r>
              <a:rPr lang="en-US" sz="2800" dirty="0"/>
              <a:t>   </a:t>
            </a:r>
            <a:r>
              <a:rPr lang="en-US" sz="1600" b="1" dirty="0"/>
              <a:t>Strict interpretation     Representative suits /    Public nuisance /  Public Interest Litigation  </a:t>
            </a:r>
          </a:p>
          <a:p>
            <a:pPr marL="0" indent="0">
              <a:buNone/>
            </a:pPr>
            <a:r>
              <a:rPr lang="en-US" sz="1600" b="1" dirty="0"/>
              <a:t>			class actions 	 wrongful acts</a:t>
            </a:r>
          </a:p>
        </p:txBody>
      </p:sp>
      <p:cxnSp>
        <p:nvCxnSpPr>
          <p:cNvPr id="5" name="Straight Arrow Connector 4">
            <a:extLst>
              <a:ext uri="{FF2B5EF4-FFF2-40B4-BE49-F238E27FC236}">
                <a16:creationId xmlns:a16="http://schemas.microsoft.com/office/drawing/2014/main" id="{D520D5FA-0029-0DF7-FEF8-CA860AE6E035}"/>
              </a:ext>
            </a:extLst>
          </p:cNvPr>
          <p:cNvCxnSpPr/>
          <p:nvPr/>
        </p:nvCxnSpPr>
        <p:spPr>
          <a:xfrm>
            <a:off x="5781040" y="213360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21795B-6D40-F123-AD56-69478C8A432F}"/>
              </a:ext>
            </a:extLst>
          </p:cNvPr>
          <p:cNvCxnSpPr/>
          <p:nvPr/>
        </p:nvCxnSpPr>
        <p:spPr>
          <a:xfrm>
            <a:off x="2301240" y="2672080"/>
            <a:ext cx="695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B065F4B-0169-5FDE-E142-CF0CED42A790}"/>
              </a:ext>
            </a:extLst>
          </p:cNvPr>
          <p:cNvCxnSpPr/>
          <p:nvPr/>
        </p:nvCxnSpPr>
        <p:spPr>
          <a:xfrm>
            <a:off x="2301240" y="269748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AFFE95-A11B-2890-AE41-94BC13AA18BC}"/>
              </a:ext>
            </a:extLst>
          </p:cNvPr>
          <p:cNvCxnSpPr/>
          <p:nvPr/>
        </p:nvCxnSpPr>
        <p:spPr>
          <a:xfrm>
            <a:off x="4744720" y="265176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43B71A-7C7C-596B-BC50-CEAD930CADCF}"/>
              </a:ext>
            </a:extLst>
          </p:cNvPr>
          <p:cNvCxnSpPr/>
          <p:nvPr/>
        </p:nvCxnSpPr>
        <p:spPr>
          <a:xfrm>
            <a:off x="9250680" y="269748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CF0498-4947-EEB2-926A-8259771D12A5}"/>
              </a:ext>
            </a:extLst>
          </p:cNvPr>
          <p:cNvCxnSpPr/>
          <p:nvPr/>
        </p:nvCxnSpPr>
        <p:spPr>
          <a:xfrm>
            <a:off x="6868160" y="2651760"/>
            <a:ext cx="0"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2" descr="Class Action Defense Attorneys | Class Action Lawsuit &amp; Claims | Husch  Blackwell">
            <a:extLst>
              <a:ext uri="{FF2B5EF4-FFF2-40B4-BE49-F238E27FC236}">
                <a16:creationId xmlns:a16="http://schemas.microsoft.com/office/drawing/2014/main" id="{71BE847B-8D1C-89F8-8771-49147EDFA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4300220"/>
            <a:ext cx="3383073" cy="182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9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AFB3C-DD8B-4B91-A437-DBD0570FEF47}"/>
              </a:ext>
            </a:extLst>
          </p:cNvPr>
          <p:cNvSpPr>
            <a:spLocks noGrp="1"/>
          </p:cNvSpPr>
          <p:nvPr>
            <p:ph idx="1"/>
          </p:nvPr>
        </p:nvSpPr>
        <p:spPr>
          <a:xfrm>
            <a:off x="463639" y="412124"/>
            <a:ext cx="11204620" cy="5009882"/>
          </a:xfrm>
        </p:spPr>
        <p:txBody>
          <a:bodyPr>
            <a:noAutofit/>
          </a:bodyPr>
          <a:lstStyle/>
          <a:p>
            <a:pPr algn="just"/>
            <a:r>
              <a:rPr lang="en-US" sz="2800" b="1" dirty="0"/>
              <a:t>Lord Denning : Packer </a:t>
            </a:r>
            <a:r>
              <a:rPr lang="en-US" sz="2800" b="1" dirty="0" err="1"/>
              <a:t>Vs</a:t>
            </a:r>
            <a:r>
              <a:rPr lang="en-US" sz="2800" b="1" dirty="0"/>
              <a:t> Packer </a:t>
            </a:r>
            <a:endParaRPr lang="en-IN" sz="2800" b="1" dirty="0"/>
          </a:p>
          <a:p>
            <a:pPr algn="just"/>
            <a:r>
              <a:rPr lang="en-US" sz="2800" b="1" dirty="0"/>
              <a:t>Denning L J in Packer v Packer [ 1954] P 15 at 22.</a:t>
            </a:r>
            <a:endParaRPr lang="en-IN" sz="2800" b="1" dirty="0"/>
          </a:p>
          <a:p>
            <a:pPr algn="just"/>
            <a:r>
              <a:rPr lang="en-US" sz="2800" b="1" dirty="0"/>
              <a:t>“What is the argument on the other side?</a:t>
            </a:r>
            <a:endParaRPr lang="en-IN" sz="2800" b="1" dirty="0"/>
          </a:p>
          <a:p>
            <a:pPr algn="just"/>
            <a:r>
              <a:rPr lang="en-US" sz="2800" b="1" dirty="0"/>
              <a:t>Only this, that no case has been found in</a:t>
            </a:r>
            <a:endParaRPr lang="en-IN" sz="2800" b="1" dirty="0"/>
          </a:p>
          <a:p>
            <a:pPr algn="just"/>
            <a:r>
              <a:rPr lang="en-US" sz="2800" b="1" dirty="0"/>
              <a:t>which it has been done before. That</a:t>
            </a:r>
            <a:endParaRPr lang="en-IN" sz="2800" b="1" dirty="0"/>
          </a:p>
          <a:p>
            <a:pPr algn="just"/>
            <a:r>
              <a:rPr lang="en-US" sz="2800" b="1" dirty="0"/>
              <a:t>argument does not appeal to me in the least.</a:t>
            </a:r>
            <a:endParaRPr lang="en-IN" sz="2800" b="1" dirty="0"/>
          </a:p>
          <a:p>
            <a:pPr algn="just"/>
            <a:r>
              <a:rPr lang="en-US" sz="2800" b="1" dirty="0"/>
              <a:t>If we never do anything which has not been</a:t>
            </a:r>
            <a:endParaRPr lang="en-IN" sz="2800" b="1" dirty="0"/>
          </a:p>
          <a:p>
            <a:pPr algn="just"/>
            <a:r>
              <a:rPr lang="en-US" sz="2800" b="1" dirty="0"/>
              <a:t>done before, we shall never get anywhere.</a:t>
            </a:r>
            <a:endParaRPr lang="en-IN" sz="2800" b="1" dirty="0"/>
          </a:p>
          <a:p>
            <a:pPr algn="just"/>
            <a:r>
              <a:rPr lang="en-US" sz="2800" b="1" dirty="0"/>
              <a:t>The law will stand still whilst the rest of the</a:t>
            </a:r>
            <a:endParaRPr lang="en-IN" sz="2800" b="1" dirty="0"/>
          </a:p>
          <a:p>
            <a:pPr algn="just"/>
            <a:r>
              <a:rPr lang="en-US" sz="2800" b="1" dirty="0"/>
              <a:t>world goes on: and that will be bad for</a:t>
            </a:r>
            <a:r>
              <a:rPr lang="en-IN" sz="2800" b="1" dirty="0"/>
              <a:t> </a:t>
            </a:r>
            <a:r>
              <a:rPr lang="en-US" sz="2800" b="1" dirty="0"/>
              <a:t>both,”</a:t>
            </a:r>
            <a:endParaRPr lang="en-IN" sz="2800" b="1" dirty="0"/>
          </a:p>
          <a:p>
            <a:pPr marL="0" indent="0" algn="ctr">
              <a:buNone/>
            </a:pPr>
            <a:endParaRPr lang="en-US" sz="2800" b="1" dirty="0"/>
          </a:p>
          <a:p>
            <a:pPr marL="0" indent="0" algn="ctr">
              <a:buNone/>
            </a:pPr>
            <a:endParaRPr lang="en-US" sz="5400" b="1" dirty="0"/>
          </a:p>
          <a:p>
            <a:pPr marL="0" indent="0" algn="ctr">
              <a:buNone/>
            </a:pPr>
            <a:r>
              <a:rPr lang="en-US" sz="6000" b="1" dirty="0"/>
              <a:t> </a:t>
            </a:r>
          </a:p>
        </p:txBody>
      </p:sp>
      <p:pic>
        <p:nvPicPr>
          <p:cNvPr id="4" name="Picture 3">
            <a:extLst>
              <a:ext uri="{FF2B5EF4-FFF2-40B4-BE49-F238E27FC236}">
                <a16:creationId xmlns:a16="http://schemas.microsoft.com/office/drawing/2014/main" id="{A1875E02-1E76-F86F-07A0-4E0E53A8F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440" y="2116330"/>
            <a:ext cx="2574290" cy="3532630"/>
          </a:xfrm>
          <a:prstGeom prst="rect">
            <a:avLst/>
          </a:prstGeom>
        </p:spPr>
      </p:pic>
    </p:spTree>
    <p:extLst>
      <p:ext uri="{BB962C8B-B14F-4D97-AF65-F5344CB8AC3E}">
        <p14:creationId xmlns:p14="http://schemas.microsoft.com/office/powerpoint/2010/main" val="3941056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2803" y="391015"/>
            <a:ext cx="5675588" cy="1311965"/>
          </a:xfrm>
          <a:prstGeom prst="rect">
            <a:avLst/>
          </a:prstGeom>
          <a:solidFill>
            <a:schemeClr val="accent1"/>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Rectangle 2"/>
          <p:cNvSpPr/>
          <p:nvPr/>
        </p:nvSpPr>
        <p:spPr>
          <a:xfrm>
            <a:off x="3368567" y="391015"/>
            <a:ext cx="5454866" cy="1183343"/>
          </a:xfrm>
          <a:prstGeom prst="rect">
            <a:avLst/>
          </a:prstGeom>
          <a:solidFill>
            <a:schemeClr val="accent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323780" y="391015"/>
            <a:ext cx="5393635" cy="855388"/>
          </a:xfrm>
          <a:prstGeom prst="rect">
            <a:avLst/>
          </a:prstGeom>
        </p:spPr>
        <p:txBody>
          <a:bodyPr/>
          <a:lstStyle/>
          <a:p>
            <a:pPr lvl="0" algn="ctr">
              <a:lnSpc>
                <a:spcPct val="90000"/>
              </a:lnSpc>
              <a:spcBef>
                <a:spcPct val="0"/>
              </a:spcBef>
              <a:defRPr/>
            </a:pPr>
            <a:r>
              <a:rPr lang="en-US" sz="4000" b="1" dirty="0">
                <a:solidFill>
                  <a:schemeClr val="bg1"/>
                </a:solidFill>
              </a:rPr>
              <a:t>“ </a:t>
            </a:r>
            <a:r>
              <a:rPr lang="en-US" sz="3600" b="1" dirty="0">
                <a:solidFill>
                  <a:schemeClr val="bg1"/>
                </a:solidFill>
              </a:rPr>
              <a:t>Winston Churchill</a:t>
            </a:r>
            <a:r>
              <a:rPr lang="en-US" sz="4000" b="1" dirty="0">
                <a:solidFill>
                  <a:schemeClr val="bg1"/>
                </a:solidFill>
              </a:rPr>
              <a:t>”</a:t>
            </a:r>
          </a:p>
        </p:txBody>
      </p:sp>
      <p:pic>
        <p:nvPicPr>
          <p:cNvPr id="7" name="Picture 6">
            <a:extLst>
              <a:ext uri="{FF2B5EF4-FFF2-40B4-BE49-F238E27FC236}">
                <a16:creationId xmlns:a16="http://schemas.microsoft.com/office/drawing/2014/main" id="{885D46D1-8A8A-4260-B38B-EC1306417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132" y="1375025"/>
            <a:ext cx="8572930" cy="4500788"/>
          </a:xfrm>
          <a:prstGeom prst="rect">
            <a:avLst/>
          </a:prstGeom>
        </p:spPr>
      </p:pic>
    </p:spTree>
    <p:extLst>
      <p:ext uri="{BB962C8B-B14F-4D97-AF65-F5344CB8AC3E}">
        <p14:creationId xmlns:p14="http://schemas.microsoft.com/office/powerpoint/2010/main" val="1262610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679" y="604870"/>
            <a:ext cx="5675588" cy="1608083"/>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Rectangle 2"/>
          <p:cNvSpPr/>
          <p:nvPr/>
        </p:nvSpPr>
        <p:spPr>
          <a:xfrm>
            <a:off x="3090040" y="574390"/>
            <a:ext cx="5454866" cy="1394220"/>
          </a:xfrm>
          <a:prstGeom prst="rect">
            <a:avLst/>
          </a:prstGeom>
          <a:solidFill>
            <a:schemeClr val="accent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 New Beginning</a:t>
            </a:r>
            <a:endParaRPr lang="en-IN" sz="3200" dirty="0"/>
          </a:p>
        </p:txBody>
      </p:sp>
      <p:pic>
        <p:nvPicPr>
          <p:cNvPr id="8" name="Picture 7">
            <a:extLst>
              <a:ext uri="{FF2B5EF4-FFF2-40B4-BE49-F238E27FC236}">
                <a16:creationId xmlns:a16="http://schemas.microsoft.com/office/drawing/2014/main" id="{ADA0FF3B-4627-4BF3-9B98-DB02876D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981" y="1956020"/>
            <a:ext cx="6084983" cy="43464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3">
            <a:extLst>
              <a:ext uri="{FF2B5EF4-FFF2-40B4-BE49-F238E27FC236}">
                <a16:creationId xmlns:a16="http://schemas.microsoft.com/office/drawing/2014/main" id="{CAA8AC67-68C4-4B49-ADCA-32684D3DDFA5}"/>
              </a:ext>
            </a:extLst>
          </p:cNvPr>
          <p:cNvSpPr txBox="1">
            <a:spLocks noChangeArrowheads="1"/>
          </p:cNvSpPr>
          <p:nvPr/>
        </p:nvSpPr>
        <p:spPr bwMode="auto">
          <a:xfrm>
            <a:off x="2711910" y="5452613"/>
            <a:ext cx="6211123" cy="830997"/>
          </a:xfrm>
          <a:prstGeom prst="rect">
            <a:avLst/>
          </a:prstGeom>
          <a:solidFill>
            <a:srgbClr val="000000"/>
          </a:solidFill>
          <a:ln w="9525">
            <a:noFill/>
            <a:miter lim="800000"/>
            <a:headEnd/>
            <a:tailEnd/>
          </a:ln>
          <a:effectLst/>
        </p:spPr>
        <p:txBody>
          <a:bodyPr wrap="square">
            <a:spAutoFit/>
          </a:bodyPr>
          <a:lstStyle/>
          <a:p>
            <a:pPr algn="ctr">
              <a:spcBef>
                <a:spcPct val="50000"/>
              </a:spcBef>
            </a:pPr>
            <a:r>
              <a:rPr lang="en-US" sz="4800" dirty="0">
                <a:solidFill>
                  <a:schemeClr val="bg1"/>
                </a:solidFill>
              </a:rPr>
              <a:t>A New Beginning</a:t>
            </a:r>
            <a:r>
              <a:rPr lang="en-US" sz="4800" dirty="0"/>
              <a:t> </a:t>
            </a:r>
            <a:endParaRPr lang="en-IN" sz="4800" dirty="0"/>
          </a:p>
        </p:txBody>
      </p:sp>
    </p:spTree>
    <p:extLst>
      <p:ext uri="{BB962C8B-B14F-4D97-AF65-F5344CB8AC3E}">
        <p14:creationId xmlns:p14="http://schemas.microsoft.com/office/powerpoint/2010/main" val="239096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DEA60C-1380-491A-874C-F50CD02B78B8}"/>
              </a:ext>
            </a:extLst>
          </p:cNvPr>
          <p:cNvSpPr txBox="1"/>
          <p:nvPr/>
        </p:nvSpPr>
        <p:spPr>
          <a:xfrm>
            <a:off x="2002078" y="2216389"/>
            <a:ext cx="6327457" cy="1015663"/>
          </a:xfrm>
          <a:prstGeom prst="rect">
            <a:avLst/>
          </a:prstGeom>
          <a:noFill/>
        </p:spPr>
        <p:txBody>
          <a:bodyPr wrap="square" rtlCol="0">
            <a:spAutoFit/>
          </a:bodyPr>
          <a:lstStyle/>
          <a:p>
            <a:r>
              <a:rPr lang="en-US" sz="6000" dirty="0">
                <a:solidFill>
                  <a:schemeClr val="accent4">
                    <a:lumMod val="75000"/>
                  </a:schemeClr>
                </a:solidFill>
                <a:latin typeface="Batang" panose="02030600000101010101" pitchFamily="18" charset="-127"/>
                <a:ea typeface="Batang" panose="02030600000101010101" pitchFamily="18" charset="-127"/>
              </a:rPr>
              <a:t>“ THANK YOU ”</a:t>
            </a:r>
          </a:p>
        </p:txBody>
      </p:sp>
      <p:sp>
        <p:nvSpPr>
          <p:cNvPr id="5" name="TextBox 4">
            <a:extLst>
              <a:ext uri="{FF2B5EF4-FFF2-40B4-BE49-F238E27FC236}">
                <a16:creationId xmlns:a16="http://schemas.microsoft.com/office/drawing/2014/main" id="{9786C9C0-CDCD-493F-B03E-DD15C667E27A}"/>
              </a:ext>
            </a:extLst>
          </p:cNvPr>
          <p:cNvSpPr txBox="1"/>
          <p:nvPr/>
        </p:nvSpPr>
        <p:spPr>
          <a:xfrm>
            <a:off x="1473194" y="3429000"/>
            <a:ext cx="7612664" cy="2585323"/>
          </a:xfrm>
          <a:prstGeom prst="rect">
            <a:avLst/>
          </a:prstGeom>
          <a:noFill/>
        </p:spPr>
        <p:txBody>
          <a:bodyPr wrap="square" rtlCol="0">
            <a:spAutoFit/>
          </a:bodyPr>
          <a:lstStyle/>
          <a:p>
            <a:pPr algn="ctr">
              <a:buNone/>
            </a:pPr>
            <a:r>
              <a:rPr lang="en-US" sz="2300" dirty="0">
                <a:solidFill>
                  <a:schemeClr val="tx1">
                    <a:lumMod val="85000"/>
                    <a:lumOff val="15000"/>
                  </a:schemeClr>
                </a:solidFill>
                <a:latin typeface="Century Gothic (Body)"/>
              </a:rPr>
              <a:t>Adv. Dr. Shah &amp; Associates</a:t>
            </a:r>
            <a:endParaRPr lang="en-US" sz="2300" b="1" dirty="0">
              <a:solidFill>
                <a:schemeClr val="tx1">
                  <a:lumMod val="85000"/>
                  <a:lumOff val="15000"/>
                </a:schemeClr>
              </a:solidFill>
              <a:latin typeface="Century Gothic (Body)"/>
            </a:endParaRPr>
          </a:p>
          <a:p>
            <a:pPr>
              <a:buNone/>
            </a:pPr>
            <a:r>
              <a:rPr lang="fr-FR" sz="2300" dirty="0">
                <a:solidFill>
                  <a:schemeClr val="tx1">
                    <a:lumMod val="85000"/>
                    <a:lumOff val="15000"/>
                  </a:schemeClr>
                </a:solidFill>
                <a:latin typeface="Century Gothic (Body)"/>
              </a:rPr>
              <a:t>   Phone :  +91 231 253 7717, +91 231 253 6816</a:t>
            </a:r>
          </a:p>
          <a:p>
            <a:pPr>
              <a:buNone/>
            </a:pPr>
            <a:r>
              <a:rPr lang="fr-FR" sz="2300" dirty="0">
                <a:solidFill>
                  <a:schemeClr val="tx1">
                    <a:lumMod val="85000"/>
                    <a:lumOff val="15000"/>
                  </a:schemeClr>
                </a:solidFill>
                <a:latin typeface="Century Gothic (Body)"/>
              </a:rPr>
              <a:t>  Mobile :  +91 98230 13441</a:t>
            </a:r>
          </a:p>
          <a:p>
            <a:pPr>
              <a:buNone/>
            </a:pPr>
            <a:r>
              <a:rPr lang="fr-FR" sz="2300" dirty="0">
                <a:solidFill>
                  <a:schemeClr val="tx1">
                    <a:lumMod val="85000"/>
                    <a:lumOff val="15000"/>
                  </a:schemeClr>
                </a:solidFill>
                <a:latin typeface="Century Gothic (Body)"/>
              </a:rPr>
              <a:t>     Email :  </a:t>
            </a:r>
            <a:r>
              <a:rPr lang="fr-FR" sz="2300" dirty="0">
                <a:solidFill>
                  <a:schemeClr val="tx1">
                    <a:lumMod val="85000"/>
                    <a:lumOff val="15000"/>
                  </a:schemeClr>
                </a:solidFill>
                <a:latin typeface="Century Gothic (Body)"/>
                <a:hlinkClick r:id="rId2"/>
              </a:rPr>
              <a:t>advdrshah@gmail.com</a:t>
            </a:r>
            <a:endParaRPr lang="fr-FR" sz="2300" dirty="0">
              <a:solidFill>
                <a:schemeClr val="tx1">
                  <a:lumMod val="85000"/>
                  <a:lumOff val="15000"/>
                </a:schemeClr>
              </a:solidFill>
              <a:latin typeface="Century Gothic (Body)"/>
            </a:endParaRPr>
          </a:p>
          <a:p>
            <a:pPr>
              <a:buNone/>
            </a:pPr>
            <a:r>
              <a:rPr lang="fr-FR" sz="2300" dirty="0">
                <a:solidFill>
                  <a:schemeClr val="tx1">
                    <a:lumMod val="85000"/>
                    <a:lumOff val="15000"/>
                  </a:schemeClr>
                </a:solidFill>
                <a:latin typeface="Century Gothic (Body)"/>
              </a:rPr>
              <a:t>Website :  </a:t>
            </a:r>
            <a:r>
              <a:rPr lang="en-IN" sz="2300" dirty="0">
                <a:hlinkClick r:id="rId3"/>
              </a:rPr>
              <a:t>advdrshahnassociates.com</a:t>
            </a:r>
            <a:endParaRPr lang="en-IN" sz="2300" dirty="0"/>
          </a:p>
          <a:p>
            <a:pPr>
              <a:buNone/>
            </a:pPr>
            <a:endParaRPr lang="fr-FR" sz="2300" dirty="0">
              <a:solidFill>
                <a:schemeClr val="tx1">
                  <a:lumMod val="85000"/>
                  <a:lumOff val="15000"/>
                </a:schemeClr>
              </a:solidFill>
              <a:latin typeface="Century Gothic (Body)"/>
            </a:endParaRPr>
          </a:p>
          <a:p>
            <a:pPr>
              <a:buNone/>
            </a:pPr>
            <a:endParaRPr lang="en-US" sz="2400" dirty="0">
              <a:solidFill>
                <a:schemeClr val="tx1">
                  <a:lumMod val="85000"/>
                  <a:lumOff val="15000"/>
                </a:schemeClr>
              </a:solidFill>
              <a:latin typeface="Century Gothic (Body)"/>
            </a:endParaRPr>
          </a:p>
        </p:txBody>
      </p:sp>
      <p:pic>
        <p:nvPicPr>
          <p:cNvPr id="3" name="Picture 2">
            <a:extLst>
              <a:ext uri="{FF2B5EF4-FFF2-40B4-BE49-F238E27FC236}">
                <a16:creationId xmlns:a16="http://schemas.microsoft.com/office/drawing/2014/main" id="{C700804F-AA84-4608-8FDE-79854DF4C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365" y="756138"/>
            <a:ext cx="3794206" cy="5686865"/>
          </a:xfrm>
          <a:prstGeom prst="rect">
            <a:avLst/>
          </a:prstGeom>
        </p:spPr>
      </p:pic>
    </p:spTree>
    <p:extLst>
      <p:ext uri="{BB962C8B-B14F-4D97-AF65-F5344CB8AC3E}">
        <p14:creationId xmlns:p14="http://schemas.microsoft.com/office/powerpoint/2010/main" val="230288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a:xfrm>
            <a:off x="1066800" y="818387"/>
            <a:ext cx="10058400" cy="1371600"/>
          </a:xfrm>
        </p:spPr>
        <p:txBody>
          <a:bodyPr>
            <a:normAutofit fontScale="90000"/>
          </a:bodyPr>
          <a:lstStyle/>
          <a:p>
            <a:r>
              <a:rPr lang="en-US" sz="4000" b="1" kern="100" dirty="0">
                <a:solidFill>
                  <a:srgbClr val="111111"/>
                </a:solidFill>
                <a:effectLst/>
                <a:latin typeface="Calibri" panose="020F0502020204030204" pitchFamily="34" charset="0"/>
                <a:ea typeface="Calibri" panose="020F0502020204030204" pitchFamily="34" charset="0"/>
                <a:cs typeface="Mangal" panose="02040503050203030202" pitchFamily="18" charset="0"/>
              </a:rPr>
              <a:t>O. 1, Rule 8: One person may sue or defend on behalf of all in same interest</a:t>
            </a:r>
            <a:r>
              <a:rPr lang="en-US" b="1" kern="100" dirty="0">
                <a:solidFill>
                  <a:srgbClr val="111111"/>
                </a:solidFill>
                <a:latin typeface="Times New Roman" panose="02020603050405020304" pitchFamily="18" charset="0"/>
                <a:ea typeface="Calibri" panose="020F0502020204030204" pitchFamily="34" charset="0"/>
                <a:cs typeface="Mangal" panose="02040503050203030202" pitchFamily="18" charset="0"/>
              </a:rPr>
              <a:t>. ---</a:t>
            </a:r>
            <a:r>
              <a:rPr lang="en-US" sz="4000" b="1" kern="100" dirty="0">
                <a:solidFill>
                  <a:srgbClr val="111111"/>
                </a:solidFill>
                <a:effectLst/>
                <a:latin typeface="Times New Roman" panose="02020603050405020304" pitchFamily="18" charset="0"/>
                <a:ea typeface="Calibri" panose="020F0502020204030204" pitchFamily="34" charset="0"/>
                <a:cs typeface="Mangal" panose="02040503050203030202" pitchFamily="18" charset="0"/>
              </a:rPr>
              <a:t>[ Representative suits/ class actions ]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1066800" y="2189987"/>
            <a:ext cx="10058400" cy="4350513"/>
          </a:xfrm>
        </p:spPr>
        <p:txBody>
          <a:bodyPr>
            <a:normAutofit fontScale="85000" lnSpcReduction="20000"/>
          </a:bodyPr>
          <a:lstStyle/>
          <a:p>
            <a:pPr algn="just">
              <a:spcAft>
                <a:spcPts val="1950"/>
              </a:spcAft>
            </a:pPr>
            <a:r>
              <a:rPr lang="en-US" sz="2400" dirty="0">
                <a:solidFill>
                  <a:srgbClr val="222222"/>
                </a:solidFill>
                <a:effectLst/>
                <a:latin typeface="Times New Roman" panose="02020603050405020304" pitchFamily="18" charset="0"/>
                <a:ea typeface="Times New Roman" panose="02020603050405020304" pitchFamily="18" charset="0"/>
              </a:rPr>
              <a:t>(1) Where there are numerous persons having the same interest in one suit,—</a:t>
            </a:r>
            <a:endParaRPr lang="en-US" sz="2400" dirty="0">
              <a:effectLst/>
              <a:latin typeface="Times New Roman" panose="02020603050405020304" pitchFamily="18" charset="0"/>
              <a:ea typeface="Times New Roman" panose="02020603050405020304" pitchFamily="18" charset="0"/>
            </a:endParaRPr>
          </a:p>
          <a:p>
            <a:pPr algn="just">
              <a:spcAft>
                <a:spcPts val="1950"/>
              </a:spcAft>
            </a:pPr>
            <a:r>
              <a:rPr lang="en-US" sz="2400" dirty="0">
                <a:solidFill>
                  <a:srgbClr val="222222"/>
                </a:solidFill>
                <a:effectLst/>
                <a:latin typeface="Times New Roman" panose="02020603050405020304" pitchFamily="18" charset="0"/>
                <a:ea typeface="Times New Roman" panose="02020603050405020304" pitchFamily="18" charset="0"/>
              </a:rPr>
              <a:t>(</a:t>
            </a:r>
            <a:r>
              <a:rPr lang="en-US" sz="2400" i="1" dirty="0">
                <a:solidFill>
                  <a:srgbClr val="222222"/>
                </a:solidFill>
                <a:effectLst/>
                <a:latin typeface="Times New Roman" panose="02020603050405020304" pitchFamily="18" charset="0"/>
                <a:ea typeface="Times New Roman" panose="02020603050405020304" pitchFamily="18" charset="0"/>
              </a:rPr>
              <a:t>a</a:t>
            </a:r>
            <a:r>
              <a:rPr lang="en-US" sz="2400" dirty="0">
                <a:solidFill>
                  <a:srgbClr val="222222"/>
                </a:solidFill>
                <a:effectLst/>
                <a:latin typeface="Times New Roman" panose="02020603050405020304" pitchFamily="18" charset="0"/>
                <a:ea typeface="Times New Roman" panose="02020603050405020304" pitchFamily="18" charset="0"/>
              </a:rPr>
              <a:t>) one or more of such persons may, with the permission of the Court, sue or be sued, or may defend such suit, on behalf of, or for the benefit of, all persons so interested;</a:t>
            </a:r>
            <a:endParaRPr lang="en-US" sz="2400" dirty="0">
              <a:effectLst/>
              <a:latin typeface="Times New Roman" panose="02020603050405020304" pitchFamily="18" charset="0"/>
              <a:ea typeface="Times New Roman" panose="02020603050405020304" pitchFamily="18" charset="0"/>
            </a:endParaRPr>
          </a:p>
          <a:p>
            <a:pPr algn="just">
              <a:spcBef>
                <a:spcPts val="855"/>
              </a:spcBef>
              <a:spcAft>
                <a:spcPts val="2140"/>
              </a:spcAft>
            </a:pPr>
            <a:r>
              <a:rPr lang="en-US" sz="2400" b="1" dirty="0">
                <a:solidFill>
                  <a:srgbClr val="333333"/>
                </a:solidFill>
                <a:effectLst/>
                <a:latin typeface="Times New Roman" panose="02020603050405020304" pitchFamily="18" charset="0"/>
                <a:ea typeface="Times New Roman" panose="02020603050405020304" pitchFamily="18" charset="0"/>
              </a:rPr>
              <a:t>b)</a:t>
            </a:r>
            <a:r>
              <a:rPr lang="en-US" sz="2400" dirty="0">
                <a:solidFill>
                  <a:srgbClr val="333333"/>
                </a:solidFill>
                <a:effectLst/>
                <a:latin typeface="Times New Roman" panose="02020603050405020304" pitchFamily="18" charset="0"/>
                <a:ea typeface="Times New Roman" panose="02020603050405020304" pitchFamily="18" charset="0"/>
              </a:rPr>
              <a:t> the Court may direct that one or more of such persons may sue or be sued, or may defend such suit, on behalf of, or for the benefit of, all persons so interested.</a:t>
            </a:r>
            <a:endParaRPr lang="en-US" sz="2400" dirty="0">
              <a:effectLst/>
              <a:latin typeface="Times New Roman" panose="02020603050405020304" pitchFamily="18" charset="0"/>
              <a:ea typeface="Times New Roman" panose="02020603050405020304" pitchFamily="18" charset="0"/>
            </a:endParaRPr>
          </a:p>
          <a:p>
            <a:pPr algn="just">
              <a:spcBef>
                <a:spcPts val="855"/>
              </a:spcBef>
              <a:spcAft>
                <a:spcPts val="2140"/>
              </a:spcAft>
            </a:pPr>
            <a:r>
              <a:rPr lang="en-US" sz="2400" b="1" dirty="0">
                <a:solidFill>
                  <a:srgbClr val="333333"/>
                </a:solidFill>
                <a:effectLst/>
                <a:latin typeface="Times New Roman" panose="02020603050405020304" pitchFamily="18" charset="0"/>
                <a:ea typeface="Times New Roman" panose="02020603050405020304" pitchFamily="18" charset="0"/>
              </a:rPr>
              <a:t>(2)</a:t>
            </a:r>
            <a:r>
              <a:rPr lang="en-US" sz="2400" dirty="0">
                <a:solidFill>
                  <a:srgbClr val="333333"/>
                </a:solidFill>
                <a:effectLst/>
                <a:latin typeface="Times New Roman" panose="02020603050405020304" pitchFamily="18" charset="0"/>
                <a:ea typeface="Times New Roman" panose="02020603050405020304" pitchFamily="18" charset="0"/>
              </a:rPr>
              <a:t> The Court shall, in every case where a permission or direction is given under sub-rule (1), at the plaintiff’s expense, give notice of the institution of the suit to all persons so interested either by personal service, or, where, by reason of the number of persons or any other cause, such service is not reasonably practicable, by public advertisement, as the Court in each case may direct.</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8327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445168" y="464792"/>
            <a:ext cx="10559715" cy="5899913"/>
          </a:xfrm>
        </p:spPr>
        <p:txBody>
          <a:bodyPr>
            <a:normAutofit/>
          </a:bodyPr>
          <a:lstStyle/>
          <a:p>
            <a:pPr algn="just">
              <a:spcBef>
                <a:spcPts val="855"/>
              </a:spcBef>
              <a:spcAft>
                <a:spcPts val="2140"/>
              </a:spcAft>
            </a:pPr>
            <a:r>
              <a:rPr lang="en-US" sz="2000" b="1" dirty="0">
                <a:solidFill>
                  <a:srgbClr val="333333"/>
                </a:solidFill>
                <a:effectLst/>
                <a:latin typeface="Times New Roman" panose="02020603050405020304" pitchFamily="18" charset="0"/>
                <a:ea typeface="Times New Roman" panose="02020603050405020304" pitchFamily="18" charset="0"/>
              </a:rPr>
              <a:t>(3)</a:t>
            </a:r>
            <a:r>
              <a:rPr lang="en-US" sz="2000" dirty="0">
                <a:solidFill>
                  <a:srgbClr val="333333"/>
                </a:solidFill>
                <a:effectLst/>
                <a:latin typeface="Times New Roman" panose="02020603050405020304" pitchFamily="18" charset="0"/>
                <a:ea typeface="Times New Roman" panose="02020603050405020304" pitchFamily="18" charset="0"/>
              </a:rPr>
              <a:t> </a:t>
            </a:r>
            <a:r>
              <a:rPr lang="en-US" sz="2000" b="1" dirty="0">
                <a:solidFill>
                  <a:srgbClr val="333333"/>
                </a:solidFill>
                <a:effectLst/>
                <a:latin typeface="Times New Roman" panose="02020603050405020304" pitchFamily="18" charset="0"/>
                <a:ea typeface="Times New Roman" panose="02020603050405020304" pitchFamily="18" charset="0"/>
              </a:rPr>
              <a:t>Any person on whose behalf, or for whose benefit, a suit is instituted or defended, under sub-rule (1), may apply to the Court to be made a party to such suit.</a:t>
            </a:r>
            <a:endParaRPr lang="en-US" sz="2000" b="1" dirty="0">
              <a:effectLst/>
              <a:latin typeface="Times New Roman" panose="02020603050405020304" pitchFamily="18" charset="0"/>
              <a:ea typeface="Times New Roman" panose="02020603050405020304" pitchFamily="18" charset="0"/>
            </a:endParaRPr>
          </a:p>
          <a:p>
            <a:pPr algn="just">
              <a:spcBef>
                <a:spcPts val="855"/>
              </a:spcBef>
              <a:spcAft>
                <a:spcPts val="2140"/>
              </a:spcAft>
            </a:pPr>
            <a:r>
              <a:rPr lang="en-US" sz="2000" b="1" dirty="0">
                <a:solidFill>
                  <a:srgbClr val="333333"/>
                </a:solidFill>
                <a:effectLst/>
                <a:latin typeface="Times New Roman" panose="02020603050405020304" pitchFamily="18" charset="0"/>
                <a:ea typeface="Times New Roman" panose="02020603050405020304" pitchFamily="18" charset="0"/>
              </a:rPr>
              <a:t>(4) No part of the claim in any such suit shall be abandoned under sub-rule (1), and no such suit shall be withdrawn under sub-rule (3), of rule 1 of </a:t>
            </a:r>
            <a:r>
              <a:rPr lang="en-US" sz="2000" b="1" u="none" strike="noStrike" dirty="0">
                <a:solidFill>
                  <a:srgbClr val="006AFF"/>
                </a:solidFill>
                <a:effectLst/>
                <a:latin typeface="Times New Roman" panose="02020603050405020304" pitchFamily="18" charset="0"/>
                <a:ea typeface="Times New Roman" panose="02020603050405020304" pitchFamily="18" charset="0"/>
                <a:hlinkClick r:id="rId2"/>
              </a:rPr>
              <a:t>Order XXIII</a:t>
            </a:r>
            <a:r>
              <a:rPr lang="en-US" sz="2000" b="1" dirty="0">
                <a:solidFill>
                  <a:srgbClr val="333333"/>
                </a:solidFill>
                <a:effectLst/>
                <a:latin typeface="Times New Roman" panose="02020603050405020304" pitchFamily="18" charset="0"/>
                <a:ea typeface="Times New Roman" panose="02020603050405020304" pitchFamily="18" charset="0"/>
              </a:rPr>
              <a:t>, and no agreement, compromise or satisfaction shall be recorded in any such suit under rule 3 of that Order, unless the Court has given, at the plaintiff’s expense, notice to all persons so interested in the manner specified in sub-rule (2).</a:t>
            </a:r>
            <a:endParaRPr lang="en-US" sz="2000" b="1" dirty="0">
              <a:effectLst/>
              <a:latin typeface="Times New Roman" panose="02020603050405020304" pitchFamily="18" charset="0"/>
              <a:ea typeface="Times New Roman" panose="02020603050405020304" pitchFamily="18" charset="0"/>
            </a:endParaRPr>
          </a:p>
          <a:p>
            <a:pPr algn="just">
              <a:spcBef>
                <a:spcPts val="855"/>
              </a:spcBef>
              <a:spcAft>
                <a:spcPts val="2140"/>
              </a:spcAft>
            </a:pPr>
            <a:r>
              <a:rPr lang="en-US" sz="2000" b="1" dirty="0">
                <a:solidFill>
                  <a:srgbClr val="333333"/>
                </a:solidFill>
                <a:effectLst/>
                <a:latin typeface="Times New Roman" panose="02020603050405020304" pitchFamily="18" charset="0"/>
                <a:ea typeface="Times New Roman" panose="02020603050405020304" pitchFamily="18" charset="0"/>
              </a:rPr>
              <a:t>(5) Where any person suing or defending in any such suit does not proceed with due diligence in the suit or </a:t>
            </a:r>
            <a:r>
              <a:rPr lang="en-US" sz="2000" b="1" dirty="0" err="1">
                <a:solidFill>
                  <a:srgbClr val="333333"/>
                </a:solidFill>
                <a:effectLst/>
                <a:latin typeface="Times New Roman" panose="02020603050405020304" pitchFamily="18" charset="0"/>
                <a:ea typeface="Times New Roman" panose="02020603050405020304" pitchFamily="18" charset="0"/>
              </a:rPr>
              <a:t>defence</a:t>
            </a:r>
            <a:r>
              <a:rPr lang="en-US" sz="2000" b="1" dirty="0">
                <a:solidFill>
                  <a:srgbClr val="333333"/>
                </a:solidFill>
                <a:effectLst/>
                <a:latin typeface="Times New Roman" panose="02020603050405020304" pitchFamily="18" charset="0"/>
                <a:ea typeface="Times New Roman" panose="02020603050405020304" pitchFamily="18" charset="0"/>
              </a:rPr>
              <a:t>, the Court may substitute in his place any other person having the same interest in the suit.</a:t>
            </a:r>
            <a:endParaRPr lang="en-US" sz="2000" b="1" dirty="0">
              <a:effectLst/>
              <a:latin typeface="Times New Roman" panose="02020603050405020304" pitchFamily="18" charset="0"/>
              <a:ea typeface="Times New Roman" panose="02020603050405020304" pitchFamily="18" charset="0"/>
            </a:endParaRPr>
          </a:p>
          <a:p>
            <a:pPr algn="just">
              <a:spcBef>
                <a:spcPts val="855"/>
              </a:spcBef>
              <a:spcAft>
                <a:spcPts val="2140"/>
              </a:spcAft>
            </a:pPr>
            <a:r>
              <a:rPr lang="en-US" sz="2000" b="1" dirty="0">
                <a:solidFill>
                  <a:srgbClr val="333333"/>
                </a:solidFill>
                <a:effectLst/>
                <a:latin typeface="Times New Roman" panose="02020603050405020304" pitchFamily="18" charset="0"/>
                <a:ea typeface="Times New Roman" panose="02020603050405020304" pitchFamily="18" charset="0"/>
              </a:rPr>
              <a:t>(6) A decree passed in a suit under this rule shall be binding on all persons on whose behalf, or for whose benefit, the suit is instituted, or defended, as the case may be.</a:t>
            </a:r>
            <a:endParaRPr lang="en-US" sz="2000"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1242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934453" y="1020278"/>
            <a:ext cx="10058400" cy="3849624"/>
          </a:xfrm>
        </p:spPr>
        <p:txBody>
          <a:bodyPr/>
          <a:lstStyle/>
          <a:p>
            <a:pPr marL="0" indent="0" algn="ctr">
              <a:buNone/>
            </a:pPr>
            <a:r>
              <a:rPr lang="en-US" sz="3600" b="1" dirty="0">
                <a:effectLst/>
                <a:latin typeface="Times New Roman" panose="02020603050405020304" pitchFamily="18" charset="0"/>
                <a:ea typeface="Times New Roman" panose="02020603050405020304" pitchFamily="18" charset="0"/>
              </a:rPr>
              <a:t>Explanation</a:t>
            </a:r>
          </a:p>
          <a:p>
            <a:pPr marL="0" indent="0" algn="just">
              <a:buNone/>
            </a:pPr>
            <a:br>
              <a:rPr lang="en-US" sz="2800" dirty="0">
                <a:solidFill>
                  <a:srgbClr val="333333"/>
                </a:solidFill>
                <a:effectLst/>
                <a:latin typeface="Times New Roman" panose="02020603050405020304" pitchFamily="18" charset="0"/>
                <a:ea typeface="Times New Roman" panose="02020603050405020304" pitchFamily="18" charset="0"/>
              </a:rPr>
            </a:br>
            <a:r>
              <a:rPr lang="en-US" sz="2800" dirty="0">
                <a:solidFill>
                  <a:srgbClr val="333333"/>
                </a:solidFill>
                <a:effectLst/>
                <a:latin typeface="Times New Roman" panose="02020603050405020304" pitchFamily="18" charset="0"/>
                <a:ea typeface="Times New Roman" panose="02020603050405020304" pitchFamily="18" charset="0"/>
              </a:rPr>
              <a:t>For the purpose of determining whether the persons who sue or are sued, or defend, have the same interest in one suit, it is not necessary to establish that such persons have the same cause of action as the person on whom behalf, or for whose benefit, they sue or are sued, or defend the suit, as the case may be.</a:t>
            </a:r>
            <a:endParaRPr lang="en-US" sz="2800" dirty="0">
              <a:effectLst/>
              <a:latin typeface="Times New Roman" panose="02020603050405020304" pitchFamily="18" charset="0"/>
              <a:ea typeface="Times New Roman" panose="02020603050405020304" pitchFamily="18" charset="0"/>
            </a:endParaRPr>
          </a:p>
          <a:p>
            <a:endParaRPr lang="en-US" dirty="0"/>
          </a:p>
        </p:txBody>
      </p:sp>
      <p:pic>
        <p:nvPicPr>
          <p:cNvPr id="13314" name="Picture 2" descr="Class Action Lawyer | Consumer Claims | Sadaka Law">
            <a:extLst>
              <a:ext uri="{FF2B5EF4-FFF2-40B4-BE49-F238E27FC236}">
                <a16:creationId xmlns:a16="http://schemas.microsoft.com/office/drawing/2014/main" id="{01601D5B-2ED2-6E29-33DD-3BCFA3BDD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222" y="4869902"/>
            <a:ext cx="33623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1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a:xfrm>
            <a:off x="1066800" y="604494"/>
            <a:ext cx="10058400" cy="1371600"/>
          </a:xfrm>
        </p:spPr>
        <p:txBody>
          <a:bodyPr>
            <a:normAutofit fontScale="90000"/>
          </a:bodyPr>
          <a:lstStyle/>
          <a:p>
            <a:br>
              <a:rPr lang="en-US" sz="4000" b="1" kern="100" dirty="0">
                <a:solidFill>
                  <a:srgbClr val="111111"/>
                </a:solidFill>
                <a:effectLst/>
                <a:latin typeface="Calibri Light" panose="020F0302020204030204" pitchFamily="34" charset="0"/>
                <a:ea typeface="Times New Roman" panose="02020603050405020304" pitchFamily="18" charset="0"/>
                <a:cs typeface="Mangal" panose="02040503050203030202" pitchFamily="18" charset="0"/>
              </a:rPr>
            </a:br>
            <a:r>
              <a:rPr lang="en-US" sz="4000" b="1" kern="1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Rule 8-A:  Power of Court to permit a person or body of persons to present opinion or to take part in the proceedings —</a:t>
            </a:r>
            <a:br>
              <a:rPr lang="en-US" sz="4000" b="1" kern="100"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a:xfrm>
            <a:off x="952500" y="2103119"/>
            <a:ext cx="10058400" cy="3849624"/>
          </a:xfrm>
        </p:spPr>
        <p:txBody>
          <a:bodyPr/>
          <a:lstStyle/>
          <a:p>
            <a:pPr algn="just">
              <a:spcAft>
                <a:spcPts val="1950"/>
              </a:spcAft>
            </a:pPr>
            <a:r>
              <a:rPr lang="en-US" sz="2800" dirty="0">
                <a:solidFill>
                  <a:srgbClr val="222222"/>
                </a:solidFill>
                <a:effectLst/>
                <a:latin typeface="Times New Roman" panose="02020603050405020304" pitchFamily="18" charset="0"/>
                <a:ea typeface="Times New Roman" panose="02020603050405020304" pitchFamily="18" charset="0"/>
              </a:rPr>
              <a:t>While trying a suit, the Court may, if satisfied that a person or body of persons is interested in any question of law which is directly and substantially in issue in the suit and that it is necessary in the public interest to allow that person or body of persons to present his or its opinion on that question of law, permit that person or body of persons to present such opinion and to take such part in the proceedings of the suit as the Court may specify.</a:t>
            </a:r>
            <a:endParaRPr lang="en-US" sz="2800" dirty="0">
              <a:effectLst/>
              <a:latin typeface="Times New Roman" panose="02020603050405020304" pitchFamily="18" charset="0"/>
              <a:ea typeface="Times New Roman" panose="02020603050405020304" pitchFamily="18" charset="0"/>
            </a:endParaRPr>
          </a:p>
          <a:p>
            <a:endParaRPr lang="en-US" dirty="0"/>
          </a:p>
        </p:txBody>
      </p:sp>
      <p:pic>
        <p:nvPicPr>
          <p:cNvPr id="14340" name="Picture 4" descr="Class Action Lawyer | Consumer Claims | Sadaka Law">
            <a:extLst>
              <a:ext uri="{FF2B5EF4-FFF2-40B4-BE49-F238E27FC236}">
                <a16:creationId xmlns:a16="http://schemas.microsoft.com/office/drawing/2014/main" id="{A92F7954-24D3-719C-4E1C-B4092D169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338" y="5301236"/>
            <a:ext cx="2570162" cy="104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7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C8F4-D56B-A80D-C30C-78478B5F4C4B}"/>
              </a:ext>
            </a:extLst>
          </p:cNvPr>
          <p:cNvSpPr>
            <a:spLocks noGrp="1"/>
          </p:cNvSpPr>
          <p:nvPr>
            <p:ph type="title"/>
          </p:nvPr>
        </p:nvSpPr>
        <p:spPr/>
        <p:txBody>
          <a:bodyPr>
            <a:normAutofit fontScale="90000"/>
          </a:bodyPr>
          <a:lstStyle/>
          <a:p>
            <a:r>
              <a:rPr lang="en-US" sz="4000" b="1"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Rule 10-A: Power of Court to request any pleader to address it —</a:t>
            </a:r>
            <a:br>
              <a:rPr lang="en-US" sz="4000" b="1" kern="100" dirty="0">
                <a:solidFill>
                  <a:srgbClr val="1F3763"/>
                </a:solidFill>
                <a:effectLst/>
                <a:latin typeface="Calibri Light" panose="020F03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DF00125-BE31-5CEE-0BCD-B24A220EB783}"/>
              </a:ext>
            </a:extLst>
          </p:cNvPr>
          <p:cNvSpPr>
            <a:spLocks noGrp="1"/>
          </p:cNvSpPr>
          <p:nvPr>
            <p:ph idx="1"/>
          </p:nvPr>
        </p:nvSpPr>
        <p:spPr/>
        <p:txBody>
          <a:bodyPr/>
          <a:lstStyle/>
          <a:p>
            <a:pPr algn="just">
              <a:spcAft>
                <a:spcPts val="1950"/>
              </a:spcAft>
            </a:pPr>
            <a:r>
              <a:rPr lang="en-US" sz="3200" dirty="0">
                <a:solidFill>
                  <a:srgbClr val="222222"/>
                </a:solidFill>
                <a:effectLst/>
                <a:latin typeface="Times New Roman" panose="02020603050405020304" pitchFamily="18" charset="0"/>
                <a:ea typeface="Times New Roman" panose="02020603050405020304" pitchFamily="18" charset="0"/>
              </a:rPr>
              <a:t>The Court may, in its discretion, request any pleader to address it as to any interest which is likely to be affected by its decision on any matter in issue in any suit or proceeding, if the party having the interest which is likely to be so affected is not represented by any pleader.</a:t>
            </a:r>
            <a:endParaRPr lang="en-US" sz="3200" dirty="0">
              <a:effectLst/>
              <a:latin typeface="Times New Roman" panose="02020603050405020304" pitchFamily="18" charset="0"/>
              <a:ea typeface="Times New Roman" panose="02020603050405020304" pitchFamily="18" charset="0"/>
            </a:endParaRPr>
          </a:p>
          <a:p>
            <a:endParaRPr lang="en-US" dirty="0"/>
          </a:p>
        </p:txBody>
      </p:sp>
      <p:pic>
        <p:nvPicPr>
          <p:cNvPr id="15362" name="Picture 2" descr="Class Action Lawyer | Consumer Claims | Sadaka Law">
            <a:extLst>
              <a:ext uri="{FF2B5EF4-FFF2-40B4-BE49-F238E27FC236}">
                <a16:creationId xmlns:a16="http://schemas.microsoft.com/office/drawing/2014/main" id="{C27AADE6-154C-73AB-AD34-774719F23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175" y="4987095"/>
            <a:ext cx="3032125" cy="122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61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0</TotalTime>
  <Words>4336</Words>
  <Application>Microsoft Office PowerPoint</Application>
  <PresentationFormat>Widescreen</PresentationFormat>
  <Paragraphs>264</Paragraphs>
  <Slides>48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Batang</vt:lpstr>
      <vt:lpstr>Arial</vt:lpstr>
      <vt:lpstr>Calibri</vt:lpstr>
      <vt:lpstr>Calibri Light</vt:lpstr>
      <vt:lpstr>Century Gothic</vt:lpstr>
      <vt:lpstr>Century Gothic (Body)</vt:lpstr>
      <vt:lpstr>Garamond</vt:lpstr>
      <vt:lpstr>PT Serif</vt:lpstr>
      <vt:lpstr>Times New Roman</vt:lpstr>
      <vt:lpstr>Wingdings</vt:lpstr>
      <vt:lpstr>SavonVTI</vt:lpstr>
      <vt:lpstr>PowerPoint Presentation</vt:lpstr>
      <vt:lpstr>Standing of a person/ locus standi – </vt:lpstr>
      <vt:lpstr>O. 1 CPC</vt:lpstr>
      <vt:lpstr>CPC O.1, R. 3   </vt:lpstr>
      <vt:lpstr>O. 1, Rule 8: One person may sue or defend on behalf of all in same interest. ---[ Representative suits/ class actions ]   </vt:lpstr>
      <vt:lpstr>PowerPoint Presentation</vt:lpstr>
      <vt:lpstr>PowerPoint Presentation</vt:lpstr>
      <vt:lpstr> Rule 8-A:  Power of Court to permit a person or body of persons to present opinion or to take part in the proceedings — </vt:lpstr>
      <vt:lpstr>Rule 10-A: Power of Court to request any pleader to address it — </vt:lpstr>
      <vt:lpstr>PUBLIC NUISANCES AND OTHER WRONGFUL ACTS AFFECTING THE PUBLIC. </vt:lpstr>
      <vt:lpstr>PowerPoint Presentation</vt:lpstr>
      <vt:lpstr>CONSUMER PROTECTION ACT, 2019</vt:lpstr>
      <vt:lpstr>COMPANIES ACT 2013 – SEC. 245 : Class Action </vt:lpstr>
      <vt:lpstr>COMPETITION ACT, </vt:lpstr>
      <vt:lpstr>PowerPoint Presentation</vt:lpstr>
      <vt:lpstr>SEC. 9 CPC </vt:lpstr>
      <vt:lpstr>Categories of representatives suits   </vt:lpstr>
      <vt:lpstr>Reported categories of representative suits, complaints  </vt:lpstr>
      <vt:lpstr>Environmental representative suits   AIR 1969 Madras 351 </vt:lpstr>
      <vt:lpstr>AIR 1983 Bom pg 66 Amul Cheese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Preamble to Constitution of India  </vt:lpstr>
      <vt:lpstr>Article 21 Of The Constitution Of India 1949 </vt:lpstr>
      <vt:lpstr>Art 39 (A) of Constatation of India – (Directive Principles of State Policy) </vt:lpstr>
      <vt:lpstr>Article 226 of Indian Constitution – </vt:lpstr>
      <vt:lpstr>Article 32 in The Constitution Of India  </vt:lpstr>
      <vt:lpstr>PowerPoint Presentation</vt:lpstr>
      <vt:lpstr>PowerPoint Presentation</vt:lpstr>
      <vt:lpstr>PowerPoint Presentation</vt:lpstr>
      <vt:lpstr>PowerPoint Presentation</vt:lpstr>
      <vt:lpstr>Advantages of Class Actions  </vt:lpstr>
      <vt:lpstr>PROBLEMS OF CLASS ACTION : </vt:lpstr>
      <vt:lpstr>REMEDIES </vt:lpstr>
      <vt:lpstr>United States Federal Rule 23 and  Movie “Class Action” </vt:lpstr>
      <vt:lpstr>Conclusion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2020-02-20T08:54:29Z</dcterms:created>
  <dcterms:modified xsi:type="dcterms:W3CDTF">2023-08-10T13:14:41Z</dcterms:modified>
</cp:coreProperties>
</file>