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handoutMasterIdLst>
    <p:handoutMasterId r:id="rId42"/>
  </p:handoutMasterIdLst>
  <p:sldIdLst>
    <p:sldId id="257" r:id="rId2"/>
    <p:sldId id="333" r:id="rId3"/>
    <p:sldId id="332" r:id="rId4"/>
    <p:sldId id="334" r:id="rId5"/>
    <p:sldId id="335" r:id="rId6"/>
    <p:sldId id="395" r:id="rId7"/>
    <p:sldId id="396" r:id="rId8"/>
    <p:sldId id="392" r:id="rId9"/>
    <p:sldId id="393" r:id="rId10"/>
    <p:sldId id="336" r:id="rId11"/>
    <p:sldId id="337" r:id="rId12"/>
    <p:sldId id="338" r:id="rId13"/>
    <p:sldId id="394" r:id="rId14"/>
    <p:sldId id="339" r:id="rId15"/>
    <p:sldId id="340" r:id="rId16"/>
    <p:sldId id="384" r:id="rId17"/>
    <p:sldId id="385" r:id="rId18"/>
    <p:sldId id="386" r:id="rId19"/>
    <p:sldId id="387" r:id="rId20"/>
    <p:sldId id="388" r:id="rId21"/>
    <p:sldId id="389" r:id="rId22"/>
    <p:sldId id="341" r:id="rId23"/>
    <p:sldId id="342" r:id="rId24"/>
    <p:sldId id="343" r:id="rId25"/>
    <p:sldId id="344" r:id="rId26"/>
    <p:sldId id="377" r:id="rId27"/>
    <p:sldId id="345" r:id="rId28"/>
    <p:sldId id="346" r:id="rId29"/>
    <p:sldId id="347" r:id="rId30"/>
    <p:sldId id="348" r:id="rId31"/>
    <p:sldId id="349" r:id="rId32"/>
    <p:sldId id="350" r:id="rId33"/>
    <p:sldId id="351" r:id="rId34"/>
    <p:sldId id="352" r:id="rId35"/>
    <p:sldId id="353" r:id="rId36"/>
    <p:sldId id="354" r:id="rId37"/>
    <p:sldId id="383" r:id="rId38"/>
    <p:sldId id="374" r:id="rId39"/>
    <p:sldId id="373" r:id="rId40"/>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6C3BC7D9-2F06-4DBC-979D-20AAEBDDCEB0}" type="datetimeFigureOut">
              <a:rPr lang="en-IN" smtClean="0"/>
              <a:t>07-04-2017</a:t>
            </a:fld>
            <a:endParaRPr lang="en-IN"/>
          </a:p>
        </p:txBody>
      </p:sp>
      <p:sp>
        <p:nvSpPr>
          <p:cNvPr id="4" name="Footer Placeholder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A297D079-9681-4D72-8932-49963ED268CB}" type="slidenum">
              <a:rPr lang="en-IN" smtClean="0"/>
              <a:t>‹#›</a:t>
            </a:fld>
            <a:endParaRPr lang="en-IN"/>
          </a:p>
        </p:txBody>
      </p:sp>
    </p:spTree>
    <p:extLst>
      <p:ext uri="{BB962C8B-B14F-4D97-AF65-F5344CB8AC3E}">
        <p14:creationId xmlns:p14="http://schemas.microsoft.com/office/powerpoint/2010/main" val="418115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017206F9-C34B-4D31-941C-25D097415BED}" type="datetimeFigureOut">
              <a:rPr lang="en-IN" smtClean="0"/>
              <a:t>07-04-2017</a:t>
            </a:fld>
            <a:endParaRPr lang="en-IN"/>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EC81FC8A-6E82-4BE4-95CC-5A739F40F5F5}" type="slidenum">
              <a:rPr lang="en-IN" smtClean="0"/>
              <a:t>‹#›</a:t>
            </a:fld>
            <a:endParaRPr lang="en-IN"/>
          </a:p>
        </p:txBody>
      </p:sp>
    </p:spTree>
    <p:extLst>
      <p:ext uri="{BB962C8B-B14F-4D97-AF65-F5344CB8AC3E}">
        <p14:creationId xmlns:p14="http://schemas.microsoft.com/office/powerpoint/2010/main" val="20184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a:solidFill>
                  <a:schemeClr val="tx1"/>
                </a:solidFill>
                <a:latin typeface="Times New Roman" panose="02020603050405020304" pitchFamily="18" charset="0"/>
              </a:defRPr>
            </a:lvl1pPr>
            <a:lvl2pPr marL="742950" indent="-285750" defTabSz="936625">
              <a:defRPr>
                <a:solidFill>
                  <a:schemeClr val="tx1"/>
                </a:solidFill>
                <a:latin typeface="Times New Roman" panose="02020603050405020304" pitchFamily="18" charset="0"/>
              </a:defRPr>
            </a:lvl2pPr>
            <a:lvl3pPr marL="1143000" indent="-228600" defTabSz="936625">
              <a:defRPr>
                <a:solidFill>
                  <a:schemeClr val="tx1"/>
                </a:solidFill>
                <a:latin typeface="Times New Roman" panose="02020603050405020304" pitchFamily="18" charset="0"/>
              </a:defRPr>
            </a:lvl3pPr>
            <a:lvl4pPr marL="1600200" indent="-228600" defTabSz="936625">
              <a:defRPr>
                <a:solidFill>
                  <a:schemeClr val="tx1"/>
                </a:solidFill>
                <a:latin typeface="Times New Roman" panose="02020603050405020304" pitchFamily="18" charset="0"/>
              </a:defRPr>
            </a:lvl4pPr>
            <a:lvl5pPr marL="2057400" indent="-228600" defTabSz="936625">
              <a:defRPr>
                <a:solidFill>
                  <a:schemeClr val="tx1"/>
                </a:solidFill>
                <a:latin typeface="Times New Roman" panose="02020603050405020304" pitchFamily="18" charset="0"/>
              </a:defRPr>
            </a:lvl5pPr>
            <a:lvl6pPr marL="2514600" indent="-228600" defTabSz="93662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662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662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6625" eaLnBrk="0" fontAlgn="base" hangingPunct="0">
              <a:spcBef>
                <a:spcPct val="0"/>
              </a:spcBef>
              <a:spcAft>
                <a:spcPct val="0"/>
              </a:spcAft>
              <a:defRPr>
                <a:solidFill>
                  <a:schemeClr val="tx1"/>
                </a:solidFill>
                <a:latin typeface="Times New Roman" panose="02020603050405020304" pitchFamily="18" charset="0"/>
              </a:defRPr>
            </a:lvl9pPr>
          </a:lstStyle>
          <a:p>
            <a:fld id="{22374C3F-3A38-4377-8FF1-780795290155}" type="slidenum">
              <a:rPr lang="en-US">
                <a:latin typeface="Arial" panose="020B0604020202020204" pitchFamily="34" charset="0"/>
              </a:rPr>
              <a:pPr/>
              <a:t>38</a:t>
            </a:fld>
            <a:endParaRPr lang="en-US">
              <a:latin typeface="Arial" panose="020B0604020202020204" pitchFamily="34" charset="0"/>
            </a:endParaRPr>
          </a:p>
        </p:txBody>
      </p:sp>
      <p:sp>
        <p:nvSpPr>
          <p:cNvPr id="119811" name="Text Box 2"/>
          <p:cNvSpPr txBox="1">
            <a:spLocks noChangeArrowheads="1"/>
          </p:cNvSpPr>
          <p:nvPr/>
        </p:nvSpPr>
        <p:spPr bwMode="auto">
          <a:xfrm>
            <a:off x="1161608" y="752206"/>
            <a:ext cx="4643311" cy="3762742"/>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p>
        </p:txBody>
      </p:sp>
      <p:sp>
        <p:nvSpPr>
          <p:cNvPr id="119812" name="Rectangle 3"/>
          <p:cNvSpPr>
            <a:spLocks noGrp="1" noChangeArrowheads="1"/>
          </p:cNvSpPr>
          <p:nvPr>
            <p:ph type="body"/>
          </p:nvPr>
        </p:nvSpPr>
        <p:spPr>
          <a:xfrm>
            <a:off x="696965" y="4766826"/>
            <a:ext cx="5567918" cy="45149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IN"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34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567476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2120108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D223C9-9679-4F35-90B2-9C3ED19348C8}"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15591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689F33D-4F4E-4C01-8BF8-D2C6A6F6A8A5}" type="datetimeFigureOut">
              <a:rPr lang="en-IN" smtClean="0"/>
              <a:t>07-04-2017</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19318739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689F33D-4F4E-4C01-8BF8-D2C6A6F6A8A5}" type="datetimeFigureOut">
              <a:rPr lang="en-IN" smtClean="0"/>
              <a:t>07-04-2017</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D223C9-9679-4F35-90B2-9C3ED19348C8}"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470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689F33D-4F4E-4C01-8BF8-D2C6A6F6A8A5}" type="datetimeFigureOut">
              <a:rPr lang="en-IN" smtClean="0"/>
              <a:t>07-04-2017</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722675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2168966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2395875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3606284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9F33D-4F4E-4C01-8BF8-D2C6A6F6A8A5}" type="datetimeFigureOut">
              <a:rPr lang="en-IN" smtClean="0"/>
              <a:t>07-04-2017</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17505295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89F33D-4F4E-4C01-8BF8-D2C6A6F6A8A5}" type="datetimeFigureOut">
              <a:rPr lang="en-IN" smtClean="0"/>
              <a:t>07-04-2017</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1846748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89F33D-4F4E-4C01-8BF8-D2C6A6F6A8A5}" type="datetimeFigureOut">
              <a:rPr lang="en-IN" smtClean="0"/>
              <a:t>07-04-2017</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9152420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89F33D-4F4E-4C01-8BF8-D2C6A6F6A8A5}" type="datetimeFigureOut">
              <a:rPr lang="en-IN" smtClean="0"/>
              <a:t>07-04-2017</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26042149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9F33D-4F4E-4C01-8BF8-D2C6A6F6A8A5}" type="datetimeFigureOut">
              <a:rPr lang="en-IN" smtClean="0"/>
              <a:t>07-04-2017</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3691598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9F33D-4F4E-4C01-8BF8-D2C6A6F6A8A5}" type="datetimeFigureOut">
              <a:rPr lang="en-IN" smtClean="0"/>
              <a:t>07-04-2017</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4456977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9F33D-4F4E-4C01-8BF8-D2C6A6F6A8A5}" type="datetimeFigureOut">
              <a:rPr lang="en-IN" smtClean="0"/>
              <a:t>07-04-2017</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D223C9-9679-4F35-90B2-9C3ED19348C8}" type="slidenum">
              <a:rPr lang="en-IN" smtClean="0"/>
              <a:t>‹#›</a:t>
            </a:fld>
            <a:endParaRPr lang="en-IN"/>
          </a:p>
        </p:txBody>
      </p:sp>
    </p:spTree>
    <p:extLst>
      <p:ext uri="{BB962C8B-B14F-4D97-AF65-F5344CB8AC3E}">
        <p14:creationId xmlns:p14="http://schemas.microsoft.com/office/powerpoint/2010/main" val="2427437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689F33D-4F4E-4C01-8BF8-D2C6A6F6A8A5}" type="datetimeFigureOut">
              <a:rPr lang="en-IN" smtClean="0"/>
              <a:t>07-04-2017</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ED223C9-9679-4F35-90B2-9C3ED19348C8}" type="slidenum">
              <a:rPr lang="en-IN" smtClean="0"/>
              <a:t>‹#›</a:t>
            </a:fld>
            <a:endParaRPr lang="en-IN"/>
          </a:p>
        </p:txBody>
      </p:sp>
    </p:spTree>
    <p:extLst>
      <p:ext uri="{BB962C8B-B14F-4D97-AF65-F5344CB8AC3E}">
        <p14:creationId xmlns:p14="http://schemas.microsoft.com/office/powerpoint/2010/main" val="4933407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dirty="0"/>
              <a:t> </a:t>
            </a:r>
            <a:br>
              <a:rPr lang="en-IN" dirty="0"/>
            </a:br>
            <a:r>
              <a:rPr lang="en-IN" sz="3100" b="1" dirty="0">
                <a:solidFill>
                  <a:srgbClr val="C00000"/>
                </a:solidFill>
                <a:latin typeface="Times New Roman" panose="02020603050405020304" pitchFamily="18" charset="0"/>
                <a:cs typeface="Times New Roman" panose="02020603050405020304" pitchFamily="18" charset="0"/>
              </a:rPr>
              <a:t>THE MAHARASHTRA PUBLIC UNIVERSITIES ACT 2016</a:t>
            </a:r>
            <a:r>
              <a:rPr lang="en-IN" sz="3600" b="1" dirty="0">
                <a:solidFill>
                  <a:srgbClr val="C00000"/>
                </a:solidFill>
              </a:rPr>
              <a:t/>
            </a:r>
            <a:br>
              <a:rPr lang="en-IN" sz="3600" b="1" dirty="0">
                <a:solidFill>
                  <a:srgbClr val="C00000"/>
                </a:solidFill>
              </a:rPr>
            </a:br>
            <a:r>
              <a:rPr lang="en-IN" sz="3600" b="1" dirty="0">
                <a:solidFill>
                  <a:srgbClr val="0070C0"/>
                </a:solidFill>
              </a:rPr>
              <a:t>A presentation by </a:t>
            </a:r>
            <a:r>
              <a:rPr lang="en-IN" sz="3600" b="1" dirty="0" err="1">
                <a:solidFill>
                  <a:srgbClr val="0070C0"/>
                </a:solidFill>
              </a:rPr>
              <a:t>Adv</a:t>
            </a:r>
            <a:r>
              <a:rPr lang="en-IN" sz="3600" b="1" dirty="0">
                <a:solidFill>
                  <a:srgbClr val="0070C0"/>
                </a:solidFill>
              </a:rPr>
              <a:t> (</a:t>
            </a:r>
            <a:r>
              <a:rPr lang="en-IN" sz="3600" b="1" dirty="0" err="1">
                <a:solidFill>
                  <a:srgbClr val="0070C0"/>
                </a:solidFill>
              </a:rPr>
              <a:t>Dr.</a:t>
            </a:r>
            <a:r>
              <a:rPr lang="en-IN" sz="3600" b="1" dirty="0">
                <a:solidFill>
                  <a:srgbClr val="0070C0"/>
                </a:solidFill>
              </a:rPr>
              <a:t>) Santosh A. Shah, Legal Advisor, Shivaji University, Kolhapur </a:t>
            </a:r>
            <a:r>
              <a:rPr lang="en-IN" sz="3600" b="1" dirty="0"/>
              <a:t/>
            </a:r>
            <a:br>
              <a:rPr lang="en-IN" sz="3600" b="1" dirty="0"/>
            </a:br>
            <a:endParaRPr lang="en-IN" b="1" dirty="0"/>
          </a:p>
        </p:txBody>
      </p:sp>
      <p:pic>
        <p:nvPicPr>
          <p:cNvPr id="1026" name="Picture 2" descr="Image result for images for shivaji university kolhapu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92925" y="3098800"/>
            <a:ext cx="8475409" cy="377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1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107" y="241973"/>
            <a:ext cx="8911687" cy="1280890"/>
          </a:xfrm>
        </p:spPr>
        <p:txBody>
          <a:bodyPr/>
          <a:lstStyle/>
          <a:p>
            <a:r>
              <a:rPr lang="en-IN" b="1" dirty="0" smtClean="0">
                <a:latin typeface="Times New Roman" panose="02020603050405020304" pitchFamily="18" charset="0"/>
                <a:cs typeface="Times New Roman" panose="02020603050405020304" pitchFamily="18" charset="0"/>
              </a:rPr>
              <a:t>PROVISIONS RELATING TO DISPUTE RESOLUTION </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93075" y="1378424"/>
            <a:ext cx="8915400" cy="5588758"/>
          </a:xfrm>
        </p:spPr>
        <p:txBody>
          <a:bodyPr>
            <a:normAutofit fontScale="85000" lnSpcReduction="10000"/>
          </a:bodyPr>
          <a:lstStyle/>
          <a:p>
            <a:pPr algn="just"/>
            <a:r>
              <a:rPr lang="en-IN" sz="2800" dirty="0">
                <a:latin typeface="Times New Roman" panose="02020603050405020304" pitchFamily="18" charset="0"/>
                <a:cs typeface="Times New Roman" panose="02020603050405020304" pitchFamily="18" charset="0"/>
              </a:rPr>
              <a:t>Sec. 9 : Chancellor and his powers </a:t>
            </a:r>
          </a:p>
          <a:p>
            <a:pPr algn="just"/>
            <a:r>
              <a:rPr lang="en-IN" sz="2800" dirty="0">
                <a:latin typeface="Times New Roman" panose="02020603050405020304" pitchFamily="18" charset="0"/>
                <a:cs typeface="Times New Roman" panose="02020603050405020304" pitchFamily="18" charset="0"/>
              </a:rPr>
              <a:t>Sec. 48 (5) (a, b ) : Powers and </a:t>
            </a:r>
            <a:r>
              <a:rPr lang="en-IN" sz="2800" dirty="0" smtClean="0">
                <a:latin typeface="Times New Roman" panose="02020603050405020304" pitchFamily="18" charset="0"/>
                <a:cs typeface="Times New Roman" panose="02020603050405020304" pitchFamily="18" charset="0"/>
              </a:rPr>
              <a:t>Duties </a:t>
            </a:r>
            <a:r>
              <a:rPr lang="en-IN" sz="2800" dirty="0">
                <a:latin typeface="Times New Roman" panose="02020603050405020304" pitchFamily="18" charset="0"/>
                <a:cs typeface="Times New Roman" panose="02020603050405020304" pitchFamily="18" charset="0"/>
              </a:rPr>
              <a:t>of Board of E</a:t>
            </a:r>
            <a:r>
              <a:rPr lang="en-IN" sz="2800" dirty="0" smtClean="0">
                <a:latin typeface="Times New Roman" panose="02020603050405020304" pitchFamily="18" charset="0"/>
                <a:cs typeface="Times New Roman" panose="02020603050405020304" pitchFamily="18" charset="0"/>
              </a:rPr>
              <a:t>xamination:</a:t>
            </a:r>
            <a:endParaRPr lang="en-IN" sz="2800" dirty="0">
              <a:latin typeface="Times New Roman" panose="02020603050405020304" pitchFamily="18" charset="0"/>
              <a:cs typeface="Times New Roman" panose="02020603050405020304" pitchFamily="18" charset="0"/>
            </a:endParaRPr>
          </a:p>
          <a:p>
            <a:pPr lvl="0" algn="just"/>
            <a:r>
              <a:rPr lang="en-IN" sz="2800" dirty="0">
                <a:latin typeface="Times New Roman" panose="02020603050405020304" pitchFamily="18" charset="0"/>
                <a:cs typeface="Times New Roman" panose="02020603050405020304" pitchFamily="18" charset="0"/>
              </a:rPr>
              <a:t>To investigate and take disciplinary action relating to –</a:t>
            </a:r>
          </a:p>
          <a:p>
            <a:pPr lvl="0" algn="just"/>
            <a:r>
              <a:rPr lang="en-IN" sz="2800" dirty="0">
                <a:latin typeface="Times New Roman" panose="02020603050405020304" pitchFamily="18" charset="0"/>
                <a:cs typeface="Times New Roman" panose="02020603050405020304" pitchFamily="18" charset="0"/>
              </a:rPr>
              <a:t>failure to comply with the order of University for rendering assistance or service in respect of examinations.</a:t>
            </a:r>
          </a:p>
          <a:p>
            <a:pPr lvl="0" algn="just"/>
            <a:r>
              <a:rPr lang="en-IN" sz="2800" dirty="0">
                <a:latin typeface="Times New Roman" panose="02020603050405020304" pitchFamily="18" charset="0"/>
                <a:cs typeface="Times New Roman" panose="02020603050405020304" pitchFamily="18" charset="0"/>
              </a:rPr>
              <a:t>lapses on the part of candidates, paper setters, examiners, moderators, referees, teachers or any other persons connected with the examinations by a </a:t>
            </a:r>
            <a:r>
              <a:rPr lang="en-IN" sz="2800" dirty="0" smtClean="0">
                <a:latin typeface="Times New Roman" panose="02020603050405020304" pitchFamily="18" charset="0"/>
                <a:cs typeface="Times New Roman" panose="02020603050405020304" pitchFamily="18" charset="0"/>
              </a:rPr>
              <a:t>committee of not more than 5 persons.</a:t>
            </a:r>
            <a:endParaRPr lang="en-IN" sz="2800" dirty="0">
              <a:latin typeface="Times New Roman" panose="02020603050405020304" pitchFamily="18" charset="0"/>
              <a:cs typeface="Times New Roman" panose="02020603050405020304" pitchFamily="18" charset="0"/>
            </a:endParaRPr>
          </a:p>
          <a:p>
            <a:pPr lvl="0" algn="just"/>
            <a:r>
              <a:rPr lang="en-IN" sz="2800" dirty="0">
                <a:latin typeface="Times New Roman" panose="02020603050405020304" pitchFamily="18" charset="0"/>
                <a:cs typeface="Times New Roman" panose="02020603050405020304" pitchFamily="18" charset="0"/>
              </a:rPr>
              <a:t>Report of the </a:t>
            </a:r>
            <a:r>
              <a:rPr lang="en-IN" sz="2800" dirty="0" smtClean="0">
                <a:latin typeface="Times New Roman" panose="02020603050405020304" pitchFamily="18" charset="0"/>
                <a:cs typeface="Times New Roman" panose="02020603050405020304" pitchFamily="18" charset="0"/>
              </a:rPr>
              <a:t>Committee </a:t>
            </a:r>
            <a:r>
              <a:rPr lang="en-IN" sz="2800" dirty="0">
                <a:latin typeface="Times New Roman" panose="02020603050405020304" pitchFamily="18" charset="0"/>
                <a:cs typeface="Times New Roman" panose="02020603050405020304" pitchFamily="18" charset="0"/>
              </a:rPr>
              <a:t>to the Vice- Chancellor and the Director Board of </a:t>
            </a:r>
            <a:r>
              <a:rPr lang="en-IN" sz="2800" dirty="0" smtClean="0">
                <a:latin typeface="Times New Roman" panose="02020603050405020304" pitchFamily="18" charset="0"/>
                <a:cs typeface="Times New Roman" panose="02020603050405020304" pitchFamily="18" charset="0"/>
              </a:rPr>
              <a:t>Examinations </a:t>
            </a:r>
            <a:r>
              <a:rPr lang="en-IN" sz="2800" dirty="0">
                <a:latin typeface="Times New Roman" panose="02020603050405020304" pitchFamily="18" charset="0"/>
                <a:cs typeface="Times New Roman" panose="02020603050405020304" pitchFamily="18" charset="0"/>
              </a:rPr>
              <a:t>and </a:t>
            </a:r>
            <a:r>
              <a:rPr lang="en-IN" sz="2800" dirty="0" smtClean="0">
                <a:latin typeface="Times New Roman" panose="02020603050405020304" pitchFamily="18" charset="0"/>
                <a:cs typeface="Times New Roman" panose="02020603050405020304" pitchFamily="18" charset="0"/>
              </a:rPr>
              <a:t>Evaluation </a:t>
            </a:r>
            <a:r>
              <a:rPr lang="en-IN" sz="2800" dirty="0">
                <a:latin typeface="Times New Roman" panose="02020603050405020304" pitchFamily="18" charset="0"/>
                <a:cs typeface="Times New Roman" panose="02020603050405020304" pitchFamily="18" charset="0"/>
              </a:rPr>
              <a:t>shall take disciplinary action as per the decision of the Vice- Chancellor.</a:t>
            </a:r>
          </a:p>
          <a:p>
            <a:pPr lvl="0" algn="just"/>
            <a:r>
              <a:rPr lang="en-IN" sz="2800" dirty="0">
                <a:latin typeface="Times New Roman" panose="02020603050405020304" pitchFamily="18" charset="0"/>
                <a:cs typeface="Times New Roman" panose="02020603050405020304" pitchFamily="18" charset="0"/>
              </a:rPr>
              <a:t>The decision of the lapses Committee will therefore not come before the Board of </a:t>
            </a:r>
            <a:r>
              <a:rPr lang="en-IN" sz="2800" dirty="0" smtClean="0">
                <a:latin typeface="Times New Roman" panose="02020603050405020304" pitchFamily="18" charset="0"/>
                <a:cs typeface="Times New Roman" panose="02020603050405020304" pitchFamily="18" charset="0"/>
              </a:rPr>
              <a:t>Examinations.</a:t>
            </a:r>
            <a:endParaRPr lang="en-IN" sz="2800" dirty="0">
              <a:latin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735567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anose="02020603050405020304" pitchFamily="18" charset="0"/>
                <a:cs typeface="Times New Roman" panose="02020603050405020304" pitchFamily="18" charset="0"/>
              </a:rPr>
              <a:t>SEC. 64 ( F &amp; G) : DIS-QUALIFICATION FOR MEMBERSHIP OF AUTHORITY </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lvl="0" algn="just"/>
            <a:r>
              <a:rPr lang="en-IN" sz="3600" dirty="0">
                <a:latin typeface="Times New Roman" panose="02020603050405020304" pitchFamily="18" charset="0"/>
                <a:cs typeface="Times New Roman" panose="02020603050405020304" pitchFamily="18" charset="0"/>
              </a:rPr>
              <a:t>Additional grounds –</a:t>
            </a:r>
          </a:p>
          <a:p>
            <a:pPr lvl="0" algn="just"/>
            <a:r>
              <a:rPr lang="en-IN" sz="3600" dirty="0">
                <a:latin typeface="Times New Roman" panose="02020603050405020304" pitchFamily="18" charset="0"/>
                <a:cs typeface="Times New Roman" panose="02020603050405020304" pitchFamily="18" charset="0"/>
              </a:rPr>
              <a:t>Wilful omission </a:t>
            </a:r>
            <a:r>
              <a:rPr lang="en-IN" sz="3600" dirty="0" smtClean="0">
                <a:latin typeface="Times New Roman" panose="02020603050405020304" pitchFamily="18" charset="0"/>
                <a:cs typeface="Times New Roman" panose="02020603050405020304" pitchFamily="18" charset="0"/>
              </a:rPr>
              <a:t>or </a:t>
            </a:r>
            <a:r>
              <a:rPr lang="en-IN" sz="3600" dirty="0">
                <a:latin typeface="Times New Roman" panose="02020603050405020304" pitchFamily="18" charset="0"/>
                <a:cs typeface="Times New Roman" panose="02020603050405020304" pitchFamily="18" charset="0"/>
              </a:rPr>
              <a:t>refusal to carry out the provisions of the Act, Statutes or ordinances or has acted in any manner detrimental to the interest of the University.</a:t>
            </a:r>
          </a:p>
          <a:p>
            <a:pPr lvl="0" algn="just"/>
            <a:r>
              <a:rPr lang="en-IN" sz="3600" dirty="0">
                <a:latin typeface="Times New Roman" panose="02020603050405020304" pitchFamily="18" charset="0"/>
                <a:cs typeface="Times New Roman" panose="02020603050405020304" pitchFamily="18" charset="0"/>
              </a:rPr>
              <a:t>Has been punished in any form by the competent authority for committing a </a:t>
            </a:r>
            <a:r>
              <a:rPr lang="en-IN" sz="3600" dirty="0" err="1">
                <a:latin typeface="Times New Roman" panose="02020603050405020304" pitchFamily="18" charset="0"/>
                <a:cs typeface="Times New Roman" panose="02020603050405020304" pitchFamily="18" charset="0"/>
              </a:rPr>
              <a:t>mis</a:t>
            </a:r>
            <a:r>
              <a:rPr lang="en-IN" sz="3600" dirty="0">
                <a:latin typeface="Times New Roman" panose="02020603050405020304" pitchFamily="18" charset="0"/>
                <a:cs typeface="Times New Roman" panose="02020603050405020304" pitchFamily="18" charset="0"/>
              </a:rPr>
              <a:t>-conduct.</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122213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smtClean="0">
                <a:latin typeface="Times New Roman" panose="02020603050405020304" pitchFamily="18" charset="0"/>
                <a:cs typeface="Times New Roman" panose="02020603050405020304" pitchFamily="18" charset="0"/>
              </a:rPr>
              <a:t>SEC.79 : GRIEVANCES COMMITTEE :</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lvl="0" algn="just"/>
            <a:r>
              <a:rPr lang="en-IN" sz="3600" dirty="0">
                <a:latin typeface="Times New Roman" panose="02020603050405020304" pitchFamily="18" charset="0"/>
                <a:cs typeface="Times New Roman" panose="02020603050405020304" pitchFamily="18" charset="0"/>
              </a:rPr>
              <a:t>Does not apply to grievances against the State Government </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532846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9403" y="630066"/>
            <a:ext cx="5733193" cy="5597868"/>
          </a:xfrm>
          <a:prstGeom prst="rect">
            <a:avLst/>
          </a:prstGeom>
        </p:spPr>
      </p:pic>
    </p:spTree>
    <p:extLst>
      <p:ext uri="{BB962C8B-B14F-4D97-AF65-F5344CB8AC3E}">
        <p14:creationId xmlns:p14="http://schemas.microsoft.com/office/powerpoint/2010/main" val="2360138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lgn="just"/>
            <a:r>
              <a:rPr lang="en-IN" sz="3600" dirty="0">
                <a:latin typeface="Times New Roman" panose="02020603050405020304" pitchFamily="18" charset="0"/>
                <a:cs typeface="Times New Roman" panose="02020603050405020304" pitchFamily="18" charset="0"/>
              </a:rPr>
              <a:t> Sec. 81 (1) (b) : Right of appeal to University &amp; College Tribunal :</a:t>
            </a:r>
          </a:p>
          <a:p>
            <a:pPr lvl="0" algn="just"/>
            <a:r>
              <a:rPr lang="en-IN" sz="3600" dirty="0">
                <a:latin typeface="Times New Roman" panose="02020603050405020304" pitchFamily="18" charset="0"/>
                <a:cs typeface="Times New Roman" panose="02020603050405020304" pitchFamily="18" charset="0"/>
              </a:rPr>
              <a:t>Decision of the grievances committee.</a:t>
            </a:r>
          </a:p>
          <a:p>
            <a:pPr marL="0" indent="0">
              <a:buNone/>
            </a:pPr>
            <a:endParaRPr lang="en-IN" dirty="0"/>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843867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anose="02020603050405020304" pitchFamily="18" charset="0"/>
                <a:cs typeface="Times New Roman" panose="02020603050405020304" pitchFamily="18" charset="0"/>
              </a:rPr>
              <a:t>SEC. 6 : SECOND PROVISO </a:t>
            </a:r>
            <a:r>
              <a:rPr lang="en-IN" dirty="0" smtClean="0"/>
              <a:t>: </a:t>
            </a:r>
            <a:endParaRPr lang="en-IN" dirty="0"/>
          </a:p>
        </p:txBody>
      </p:sp>
      <p:sp>
        <p:nvSpPr>
          <p:cNvPr id="3" name="Content Placeholder 2"/>
          <p:cNvSpPr>
            <a:spLocks noGrp="1"/>
          </p:cNvSpPr>
          <p:nvPr>
            <p:ph idx="1"/>
          </p:nvPr>
        </p:nvSpPr>
        <p:spPr/>
        <p:txBody>
          <a:bodyPr>
            <a:normAutofit/>
          </a:bodyPr>
          <a:lstStyle/>
          <a:p>
            <a:pPr lvl="0" algn="just"/>
            <a:r>
              <a:rPr lang="en-IN" sz="3600" dirty="0">
                <a:latin typeface="Times New Roman" panose="02020603050405020304" pitchFamily="18" charset="0"/>
                <a:cs typeface="Times New Roman" panose="02020603050405020304" pitchFamily="18" charset="0"/>
              </a:rPr>
              <a:t>Provision to establish sub campuses or centre or institutions in any foreign country on its own or in collaboration with any other Indian or foreign University or institution with the prior sanction of the Central and the State Government.  </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7862985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cs typeface="Times New Roman" panose="02020603050405020304" pitchFamily="18" charset="0"/>
              </a:rPr>
              <a:t>Sec2(48)Satellite Centre</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IN" sz="2800" dirty="0">
                <a:latin typeface="Times New Roman" panose="02020603050405020304" pitchFamily="18" charset="0"/>
                <a:cs typeface="Times New Roman" panose="02020603050405020304" pitchFamily="18" charset="0"/>
              </a:rPr>
              <a:t>(48) "satellite centre" means an integral part of an affiliated or conducted college or recognized institution imparting academic programmes, co-curricular, research and extension activities in rural or tribal region, neighbouring the location of such college or institution, established with the object of reaching the unreached, on the terms and conditions specified by the State Government by an Order in the Official Gazette;</a:t>
            </a:r>
          </a:p>
        </p:txBody>
      </p:sp>
    </p:spTree>
    <p:extLst>
      <p:ext uri="{BB962C8B-B14F-4D97-AF65-F5344CB8AC3E}">
        <p14:creationId xmlns:p14="http://schemas.microsoft.com/office/powerpoint/2010/main" val="417378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509490"/>
          </a:xfrm>
        </p:spPr>
        <p:txBody>
          <a:bodyPr>
            <a:normAutofit/>
          </a:bodyPr>
          <a:lstStyle/>
          <a:p>
            <a:r>
              <a:rPr lang="en-IN" dirty="0">
                <a:latin typeface="Times New Roman" panose="02020603050405020304" pitchFamily="18" charset="0"/>
                <a:cs typeface="Times New Roman" panose="02020603050405020304" pitchFamily="18" charset="0"/>
              </a:rPr>
              <a:t>Pro-Vice-Chancellor </a:t>
            </a:r>
            <a:r>
              <a:rPr lang="en-IN" dirty="0" smtClean="0">
                <a:latin typeface="Times New Roman" panose="02020603050405020304" pitchFamily="18" charset="0"/>
                <a:cs typeface="Times New Roman" panose="02020603050405020304" pitchFamily="18" charset="0"/>
              </a:rPr>
              <a:t>-Sec </a:t>
            </a:r>
            <a:r>
              <a:rPr lang="en-IN" dirty="0">
                <a:latin typeface="Times New Roman" panose="02020603050405020304" pitchFamily="18" charset="0"/>
                <a:cs typeface="Times New Roman" panose="02020603050405020304" pitchFamily="18" charset="0"/>
              </a:rPr>
              <a:t>13</a:t>
            </a:r>
          </a:p>
        </p:txBody>
      </p:sp>
      <p:sp>
        <p:nvSpPr>
          <p:cNvPr id="3" name="Content Placeholder 2"/>
          <p:cNvSpPr>
            <a:spLocks noGrp="1"/>
          </p:cNvSpPr>
          <p:nvPr>
            <p:ph idx="1"/>
          </p:nvPr>
        </p:nvSpPr>
        <p:spPr>
          <a:xfrm>
            <a:off x="1865880" y="1492156"/>
            <a:ext cx="8915400" cy="3777622"/>
          </a:xfrm>
        </p:spPr>
        <p:txBody>
          <a:bodyPr>
            <a:noAutofit/>
          </a:bodyPr>
          <a:lstStyle/>
          <a:p>
            <a:pPr algn="just"/>
            <a:r>
              <a:rPr lang="en-IN" sz="2400" dirty="0">
                <a:latin typeface="Times New Roman" panose="02020603050405020304" pitchFamily="18" charset="0"/>
                <a:cs typeface="Times New Roman" panose="02020603050405020304" pitchFamily="18" charset="0"/>
              </a:rPr>
              <a:t>(13) The Pro-Vice-Chancellor shall,— (a) be the principal academic planning and academic audit officer for the academic development programmes, including post-graduate teaching, research and extension programmes and collaborative programmes of the university;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f) accord approval to the appointments of principals and teachers of affiliated colleges and institutions, autonomous colleges and institutions, empowered autonomous colleges, cluster of institutions and recognized institutions or withdraw the same in accordance with the procedure as prescribed in the Ordinances;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g) accord approvals to selection committees for appointment of teachers in the colleges as per the norms of the University Grants Commission and the State Government; </a:t>
            </a:r>
          </a:p>
        </p:txBody>
      </p:sp>
    </p:spTree>
    <p:extLst>
      <p:ext uri="{BB962C8B-B14F-4D97-AF65-F5344CB8AC3E}">
        <p14:creationId xmlns:p14="http://schemas.microsoft.com/office/powerpoint/2010/main" val="39836111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Times New Roman" panose="02020603050405020304" pitchFamily="18" charset="0"/>
                <a:cs typeface="Times New Roman" panose="02020603050405020304" pitchFamily="18" charset="0"/>
              </a:rPr>
              <a:t>Deans of Faculties: Fulltime salaried officers Responsible for academic planning and audit.</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IN" sz="3600" dirty="0" smtClean="0">
                <a:latin typeface="Times New Roman" panose="02020603050405020304" pitchFamily="18" charset="0"/>
                <a:cs typeface="Times New Roman" panose="02020603050405020304" pitchFamily="18" charset="0"/>
              </a:rPr>
              <a:t>Sec. 16(f)- ensure </a:t>
            </a:r>
            <a:r>
              <a:rPr lang="en-IN" sz="3600" dirty="0">
                <a:latin typeface="Times New Roman" panose="02020603050405020304" pitchFamily="18" charset="0"/>
                <a:cs typeface="Times New Roman" panose="02020603050405020304" pitchFamily="18" charset="0"/>
              </a:rPr>
              <a:t>that the teachers' appraisal by students is carried out and the reports thereof are sent to the university authorities concerned;</a:t>
            </a:r>
          </a:p>
        </p:txBody>
      </p:sp>
    </p:spTree>
    <p:extLst>
      <p:ext uri="{BB962C8B-B14F-4D97-AF65-F5344CB8AC3E}">
        <p14:creationId xmlns:p14="http://schemas.microsoft.com/office/powerpoint/2010/main" val="1903809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cs typeface="Times New Roman" panose="02020603050405020304" pitchFamily="18" charset="0"/>
              </a:rPr>
              <a:t>Sec.34(2) Faculty</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IN" sz="3600" dirty="0" smtClean="0">
                <a:latin typeface="Times New Roman" panose="02020603050405020304" pitchFamily="18" charset="0"/>
                <a:cs typeface="Times New Roman" panose="02020603050405020304" pitchFamily="18" charset="0"/>
              </a:rPr>
              <a:t>The </a:t>
            </a:r>
            <a:r>
              <a:rPr lang="en-IN" sz="3600" dirty="0">
                <a:latin typeface="Times New Roman" panose="02020603050405020304" pitchFamily="18" charset="0"/>
                <a:cs typeface="Times New Roman" panose="02020603050405020304" pitchFamily="18" charset="0"/>
              </a:rPr>
              <a:t>university shall have the following faculties, namely:— (</a:t>
            </a:r>
            <a:r>
              <a:rPr lang="en-IN" sz="3600" dirty="0" err="1">
                <a:latin typeface="Times New Roman" panose="02020603050405020304" pitchFamily="18" charset="0"/>
                <a:cs typeface="Times New Roman" panose="02020603050405020304" pitchFamily="18" charset="0"/>
              </a:rPr>
              <a:t>i</a:t>
            </a:r>
            <a:r>
              <a:rPr lang="en-IN" sz="3600" dirty="0">
                <a:latin typeface="Times New Roman" panose="02020603050405020304" pitchFamily="18" charset="0"/>
                <a:cs typeface="Times New Roman" panose="02020603050405020304" pitchFamily="18" charset="0"/>
              </a:rPr>
              <a:t>) Faculty of Science and Technology; (ii) Faculty of Commerce and Management; (iii) Faculty of Humanities; (iv) Faculty of Inter-disciplinary Studies.</a:t>
            </a:r>
          </a:p>
        </p:txBody>
      </p:sp>
    </p:spTree>
    <p:extLst>
      <p:ext uri="{BB962C8B-B14F-4D97-AF65-F5344CB8AC3E}">
        <p14:creationId xmlns:p14="http://schemas.microsoft.com/office/powerpoint/2010/main" val="13711957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a:bodyPr>
          <a:lstStyle/>
          <a:p>
            <a:pPr marL="0" lvl="0" indent="0" algn="just">
              <a:buNone/>
            </a:pPr>
            <a:r>
              <a:rPr lang="en-IN" dirty="0" smtClean="0">
                <a:latin typeface="Times New Roman" panose="02020603050405020304" pitchFamily="18" charset="0"/>
                <a:cs typeface="Times New Roman" panose="02020603050405020304" pitchFamily="18" charset="0"/>
              </a:rPr>
              <a:t>&gt; 	</a:t>
            </a:r>
            <a:r>
              <a:rPr lang="en-IN" sz="3600" b="1" dirty="0" smtClean="0">
                <a:latin typeface="Times New Roman" panose="02020603050405020304" pitchFamily="18" charset="0"/>
                <a:cs typeface="Times New Roman" panose="02020603050405020304" pitchFamily="18" charset="0"/>
              </a:rPr>
              <a:t>OBJECT OF ANY LAW </a:t>
            </a:r>
            <a:r>
              <a:rPr lang="en-IN" sz="3600" dirty="0" smtClean="0">
                <a:latin typeface="Times New Roman" panose="02020603050405020304" pitchFamily="18" charset="0"/>
                <a:cs typeface="Times New Roman" panose="02020603050405020304" pitchFamily="18" charset="0"/>
              </a:rPr>
              <a:t>: </a:t>
            </a:r>
          </a:p>
          <a:p>
            <a:pPr lvl="0" algn="just"/>
            <a:r>
              <a:rPr lang="en-IN" sz="3600" dirty="0" smtClean="0">
                <a:latin typeface="Times New Roman" panose="02020603050405020304" pitchFamily="18" charset="0"/>
                <a:cs typeface="Times New Roman" panose="02020603050405020304" pitchFamily="18" charset="0"/>
              </a:rPr>
              <a:t>To </a:t>
            </a:r>
            <a:r>
              <a:rPr lang="en-IN" sz="3600" dirty="0">
                <a:latin typeface="Times New Roman" panose="02020603050405020304" pitchFamily="18" charset="0"/>
                <a:cs typeface="Times New Roman" panose="02020603050405020304" pitchFamily="18" charset="0"/>
              </a:rPr>
              <a:t>regulate human conduct and </a:t>
            </a:r>
          </a:p>
          <a:p>
            <a:pPr lvl="0" algn="just"/>
            <a:r>
              <a:rPr lang="en-IN" sz="3600" dirty="0">
                <a:latin typeface="Times New Roman" panose="02020603050405020304" pitchFamily="18" charset="0"/>
                <a:cs typeface="Times New Roman" panose="02020603050405020304" pitchFamily="18" charset="0"/>
              </a:rPr>
              <a:t>To deal with mischief in society</a:t>
            </a:r>
            <a:r>
              <a:rPr lang="en-IN" sz="3600" dirty="0" smtClean="0">
                <a:latin typeface="Times New Roman" panose="02020603050405020304" pitchFamily="18" charset="0"/>
                <a:cs typeface="Times New Roman" panose="02020603050405020304" pitchFamily="18" charset="0"/>
              </a:rPr>
              <a:t>.</a:t>
            </a:r>
          </a:p>
          <a:p>
            <a:pPr marL="0" lvl="0" indent="0" algn="just">
              <a:buNone/>
            </a:pPr>
            <a:endParaRPr lang="en-IN" sz="3600" dirty="0">
              <a:latin typeface="Times New Roman" panose="02020603050405020304" pitchFamily="18" charset="0"/>
              <a:cs typeface="Times New Roman" panose="02020603050405020304" pitchFamily="18" charset="0"/>
            </a:endParaRPr>
          </a:p>
          <a:p>
            <a:pPr marL="0" lvl="0" indent="0" algn="just">
              <a:buNone/>
            </a:pPr>
            <a:r>
              <a:rPr lang="en-US" sz="3600" dirty="0" smtClean="0">
                <a:latin typeface="Times New Roman" panose="02020603050405020304" pitchFamily="18" charset="0"/>
                <a:cs typeface="Times New Roman" panose="02020603050405020304" pitchFamily="18" charset="0"/>
              </a:rPr>
              <a:t>&gt; 	</a:t>
            </a:r>
            <a:r>
              <a:rPr lang="en-IN" sz="3600" b="1" dirty="0" smtClean="0">
                <a:latin typeface="Times New Roman" panose="02020603050405020304" pitchFamily="18" charset="0"/>
                <a:cs typeface="Times New Roman" panose="02020603050405020304" pitchFamily="18" charset="0"/>
              </a:rPr>
              <a:t>INDIAN EDUCATION SYSTEM IS OVER REGULATED BUT UNDER 	GOVERNED.  </a:t>
            </a:r>
          </a:p>
          <a:p>
            <a:pPr marL="0" indent="0">
              <a:buNone/>
            </a:pPr>
            <a:endParaRPr lang="en-IN" sz="3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8120347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cs typeface="Times New Roman" panose="02020603050405020304" pitchFamily="18" charset="0"/>
              </a:rPr>
              <a:t>Sec.56(2)(b) Student’s grievance redressal cell.</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IN" sz="2800" dirty="0" smtClean="0">
                <a:latin typeface="Times New Roman" panose="02020603050405020304" pitchFamily="18" charset="0"/>
                <a:cs typeface="Times New Roman" panose="02020603050405020304" pitchFamily="18" charset="0"/>
              </a:rPr>
              <a:t>Students </a:t>
            </a:r>
            <a:r>
              <a:rPr lang="en-IN" sz="2800" dirty="0">
                <a:latin typeface="Times New Roman" panose="02020603050405020304" pitchFamily="18" charset="0"/>
                <a:cs typeface="Times New Roman" panose="02020603050405020304" pitchFamily="18" charset="0"/>
              </a:rPr>
              <a:t>Grievance </a:t>
            </a:r>
            <a:r>
              <a:rPr lang="en-IN" sz="2800" dirty="0" err="1">
                <a:latin typeface="Times New Roman" panose="02020603050405020304" pitchFamily="18" charset="0"/>
                <a:cs typeface="Times New Roman" panose="02020603050405020304" pitchFamily="18" charset="0"/>
              </a:rPr>
              <a:t>Redressal</a:t>
            </a:r>
            <a:r>
              <a:rPr lang="en-IN" sz="2800" dirty="0">
                <a:latin typeface="Times New Roman" panose="02020603050405020304" pitchFamily="18" charset="0"/>
                <a:cs typeface="Times New Roman" panose="02020603050405020304" pitchFamily="18" charset="0"/>
              </a:rPr>
              <a:t> Cell,- There shall be Students Grievance </a:t>
            </a:r>
            <a:r>
              <a:rPr lang="en-IN" sz="2800" dirty="0" err="1">
                <a:latin typeface="Times New Roman" panose="02020603050405020304" pitchFamily="18" charset="0"/>
                <a:cs typeface="Times New Roman" panose="02020603050405020304" pitchFamily="18" charset="0"/>
              </a:rPr>
              <a:t>Redressal</a:t>
            </a:r>
            <a:r>
              <a:rPr lang="en-IN" sz="2800" dirty="0">
                <a:latin typeface="Times New Roman" panose="02020603050405020304" pitchFamily="18" charset="0"/>
                <a:cs typeface="Times New Roman" panose="02020603050405020304" pitchFamily="18" charset="0"/>
              </a:rPr>
              <a:t> Cell at the University and each college and recognized institutions to resolve the Grievances of Students and to suggest to the higher authorities different ways and means to minimize and prevent such grievances. The functional mechanism of working of Students Grievance </a:t>
            </a:r>
            <a:r>
              <a:rPr lang="en-IN" sz="2800" dirty="0" err="1">
                <a:latin typeface="Times New Roman" panose="02020603050405020304" pitchFamily="18" charset="0"/>
                <a:cs typeface="Times New Roman" panose="02020603050405020304" pitchFamily="18" charset="0"/>
              </a:rPr>
              <a:t>Redressal</a:t>
            </a:r>
            <a:r>
              <a:rPr lang="en-IN" sz="2800" dirty="0">
                <a:latin typeface="Times New Roman" panose="02020603050405020304" pitchFamily="18" charset="0"/>
                <a:cs typeface="Times New Roman" panose="02020603050405020304" pitchFamily="18" charset="0"/>
              </a:rPr>
              <a:t> Cell shall be as prescribed by Statutes, prepared in accordance with the provisions of the University Grants Commission (Grievance </a:t>
            </a:r>
            <a:r>
              <a:rPr lang="en-IN" sz="2800" dirty="0" err="1">
                <a:latin typeface="Times New Roman" panose="02020603050405020304" pitchFamily="18" charset="0"/>
                <a:cs typeface="Times New Roman" panose="02020603050405020304" pitchFamily="18" charset="0"/>
              </a:rPr>
              <a:t>Redressal</a:t>
            </a:r>
            <a:r>
              <a:rPr lang="en-IN" sz="2800" dirty="0">
                <a:latin typeface="Times New Roman" panose="02020603050405020304" pitchFamily="18" charset="0"/>
                <a:cs typeface="Times New Roman" panose="02020603050405020304" pitchFamily="18" charset="0"/>
              </a:rPr>
              <a:t>) Regulations, 2012, or any other regulations for the time being in force. </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275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cs typeface="Times New Roman" panose="02020603050405020304" pitchFamily="18" charset="0"/>
              </a:rPr>
              <a:t>Sec.105(10)</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IN" sz="3200" dirty="0" smtClean="0">
                <a:latin typeface="Times New Roman" panose="02020603050405020304" pitchFamily="18" charset="0"/>
                <a:cs typeface="Times New Roman" panose="02020603050405020304" pitchFamily="18" charset="0"/>
              </a:rPr>
              <a:t>The </a:t>
            </a:r>
            <a:r>
              <a:rPr lang="en-IN" sz="3200" dirty="0">
                <a:latin typeface="Times New Roman" panose="02020603050405020304" pitchFamily="18" charset="0"/>
                <a:cs typeface="Times New Roman" panose="02020603050405020304" pitchFamily="18" charset="0"/>
              </a:rPr>
              <a:t>Selection Committee, selection process and mode of appointment of principals and teachers of affiliated colleges and recognized institutions shall be as per the guidelines, directions of the University Grants Commission as may be prescribed by the State Government in the Official Gazette.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0524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sz="4000" b="1" dirty="0" smtClean="0">
                <a:latin typeface="Times New Roman" panose="02020603050405020304" pitchFamily="18" charset="0"/>
                <a:cs typeface="Times New Roman" panose="02020603050405020304" pitchFamily="18" charset="0"/>
              </a:rPr>
              <a:t>SEC. 8 : CONTROL OF STATE GOVERNMENT ON UNIVERSITIES :</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lvl="0" algn="just"/>
            <a:r>
              <a:rPr lang="en-IN" sz="3600" dirty="0">
                <a:latin typeface="Times New Roman" panose="02020603050405020304" pitchFamily="18" charset="0"/>
                <a:cs typeface="Times New Roman" panose="02020603050405020304" pitchFamily="18" charset="0"/>
              </a:rPr>
              <a:t>Power of State Government to </a:t>
            </a:r>
            <a:r>
              <a:rPr lang="en-IN" sz="3600" dirty="0" smtClean="0">
                <a:latin typeface="Times New Roman" panose="02020603050405020304" pitchFamily="18" charset="0"/>
                <a:cs typeface="Times New Roman" panose="02020603050405020304" pitchFamily="18" charset="0"/>
              </a:rPr>
              <a:t>cause </a:t>
            </a:r>
            <a:r>
              <a:rPr lang="en-IN" sz="3600" dirty="0">
                <a:latin typeface="Times New Roman" panose="02020603050405020304" pitchFamily="18" charset="0"/>
                <a:cs typeface="Times New Roman" panose="02020603050405020304" pitchFamily="18" charset="0"/>
              </a:rPr>
              <a:t>inspection of any affiliated, conducted or autonomous collage, recognized institution or University department.</a:t>
            </a:r>
          </a:p>
          <a:p>
            <a:pPr marL="0" indent="0">
              <a:buNone/>
            </a:pPr>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262427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dirty="0" smtClean="0">
                <a:latin typeface="Times New Roman" panose="02020603050405020304" pitchFamily="18" charset="0"/>
                <a:cs typeface="Times New Roman" panose="02020603050405020304" pitchFamily="18" charset="0"/>
              </a:rPr>
              <a:t>SEC. 12 : VICE CHANCELLORS POWERS :</a:t>
            </a:r>
            <a:br>
              <a:rPr lang="en-IN" b="1" dirty="0" smtClean="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89212" y="1310185"/>
            <a:ext cx="8915400" cy="5281684"/>
          </a:xfrm>
        </p:spPr>
        <p:txBody>
          <a:bodyPr>
            <a:normAutofit/>
          </a:bodyPr>
          <a:lstStyle/>
          <a:p>
            <a:pPr lvl="0" algn="just"/>
            <a:r>
              <a:rPr lang="en-IN" sz="2600" dirty="0">
                <a:latin typeface="Times New Roman" panose="02020603050405020304" pitchFamily="18" charset="0"/>
                <a:cs typeface="Times New Roman" panose="02020603050405020304" pitchFamily="18" charset="0"/>
              </a:rPr>
              <a:t>Power to accord recognition as qualified teachers to the experts from the field of application oriented industries or companies and domain specific experts in various professional skills, working as training experts in private skills education providers and empowered skill development colleges.</a:t>
            </a:r>
          </a:p>
          <a:p>
            <a:pPr lvl="0" algn="just"/>
            <a:r>
              <a:rPr lang="en-IN" sz="2600" dirty="0">
                <a:latin typeface="Times New Roman" panose="02020603050405020304" pitchFamily="18" charset="0"/>
                <a:cs typeface="Times New Roman" panose="02020603050405020304" pitchFamily="18" charset="0"/>
              </a:rPr>
              <a:t>Recommend to the State </a:t>
            </a:r>
            <a:r>
              <a:rPr lang="en-IN" sz="2600" dirty="0" smtClean="0">
                <a:latin typeface="Times New Roman" panose="02020603050405020304" pitchFamily="18" charset="0"/>
                <a:cs typeface="Times New Roman" panose="02020603050405020304" pitchFamily="18" charset="0"/>
              </a:rPr>
              <a:t>Government on the report of the Management Council </a:t>
            </a:r>
            <a:r>
              <a:rPr lang="en-IN" sz="2600" dirty="0">
                <a:latin typeface="Times New Roman" panose="02020603050405020304" pitchFamily="18" charset="0"/>
                <a:cs typeface="Times New Roman" panose="02020603050405020304" pitchFamily="18" charset="0"/>
              </a:rPr>
              <a:t>temporarily alternative arrangements in the interest of students to run the day today academics and activities of the management of an affiliated college, institution or autonomous college of empowered autonomous colleges or cluster of institutions in case of disputes, criminal acts by the management, </a:t>
            </a:r>
            <a:r>
              <a:rPr lang="en-IN" sz="2600" dirty="0" err="1">
                <a:latin typeface="Times New Roman" panose="02020603050405020304" pitchFamily="18" charset="0"/>
                <a:cs typeface="Times New Roman" panose="02020603050405020304" pitchFamily="18" charset="0"/>
              </a:rPr>
              <a:t>mis</a:t>
            </a:r>
            <a:r>
              <a:rPr lang="en-IN" sz="2600" dirty="0">
                <a:latin typeface="Times New Roman" panose="02020603050405020304" pitchFamily="18" charset="0"/>
                <a:cs typeface="Times New Roman" panose="02020603050405020304" pitchFamily="18" charset="0"/>
              </a:rPr>
              <a:t>- management.</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225594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dirty="0" smtClean="0">
                <a:latin typeface="Times New Roman" panose="02020603050405020304" pitchFamily="18" charset="0"/>
                <a:cs typeface="Times New Roman" panose="02020603050405020304" pitchFamily="18" charset="0"/>
              </a:rPr>
              <a:t>SEC. 29 : FUNCTIONS AND DUTIES OF SENATE :</a:t>
            </a:r>
            <a:br>
              <a:rPr lang="en-IN" b="1" dirty="0" smtClean="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lvl="0" algn="just"/>
            <a:r>
              <a:rPr lang="en-IN" sz="3600" dirty="0">
                <a:latin typeface="Times New Roman" panose="02020603050405020304" pitchFamily="18" charset="0"/>
                <a:cs typeface="Times New Roman" panose="02020603050405020304" pitchFamily="18" charset="0"/>
              </a:rPr>
              <a:t>To approve comprehensive perspective plan and annual plan for location of colleges and institutions of higher learning as recommended by the Academic Council. </a:t>
            </a:r>
          </a:p>
          <a:p>
            <a:pPr lvl="0" algn="just"/>
            <a:r>
              <a:rPr lang="en-IN" sz="3600" dirty="0">
                <a:latin typeface="Times New Roman" panose="02020603050405020304" pitchFamily="18" charset="0"/>
                <a:cs typeface="Times New Roman" panose="02020603050405020304" pitchFamily="18" charset="0"/>
              </a:rPr>
              <a:t>To review and adopt the report of students, grievance </a:t>
            </a:r>
            <a:r>
              <a:rPr lang="en-IN" sz="3600" dirty="0" err="1">
                <a:latin typeface="Times New Roman" panose="02020603050405020304" pitchFamily="18" charset="0"/>
                <a:cs typeface="Times New Roman" panose="02020603050405020304" pitchFamily="18" charset="0"/>
              </a:rPr>
              <a:t>reddressal</a:t>
            </a:r>
            <a:r>
              <a:rPr lang="en-IN" sz="3600" dirty="0">
                <a:latin typeface="Times New Roman" panose="02020603050405020304" pitchFamily="18" charset="0"/>
                <a:cs typeface="Times New Roman" panose="02020603050405020304" pitchFamily="18" charset="0"/>
              </a:rPr>
              <a:t> report to be presented by the Registrar of the University. </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228332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72955"/>
            <a:ext cx="8915400" cy="6332561"/>
          </a:xfrm>
        </p:spPr>
        <p:txBody>
          <a:bodyPr>
            <a:normAutofit fontScale="85000" lnSpcReduction="20000"/>
          </a:bodyPr>
          <a:lstStyle/>
          <a:p>
            <a:pPr lvl="0" algn="just"/>
            <a:r>
              <a:rPr lang="en-IN" sz="3600" b="1" dirty="0">
                <a:latin typeface="Times New Roman" panose="02020603050405020304" pitchFamily="18" charset="0"/>
                <a:cs typeface="Times New Roman" panose="02020603050405020304" pitchFamily="18" charset="0"/>
              </a:rPr>
              <a:t>Sec. 102 (9) : Selection and appointment of University teachers :</a:t>
            </a:r>
          </a:p>
          <a:p>
            <a:pPr algn="just"/>
            <a:r>
              <a:rPr lang="en-IN" sz="3600" b="1" dirty="0">
                <a:latin typeface="Times New Roman" panose="02020603050405020304" pitchFamily="18" charset="0"/>
                <a:cs typeface="Times New Roman" panose="02020603050405020304" pitchFamily="18" charset="0"/>
              </a:rPr>
              <a:t>absorption of surplus teachers from other Universities </a:t>
            </a:r>
          </a:p>
          <a:p>
            <a:pPr marL="0" indent="0" algn="just">
              <a:buNone/>
            </a:pPr>
            <a:endParaRPr lang="en-IN" sz="3600" b="1" dirty="0">
              <a:latin typeface="Times New Roman" panose="02020603050405020304" pitchFamily="18" charset="0"/>
              <a:cs typeface="Times New Roman" panose="02020603050405020304" pitchFamily="18" charset="0"/>
            </a:endParaRPr>
          </a:p>
          <a:p>
            <a:pPr lvl="0" algn="just"/>
            <a:r>
              <a:rPr lang="en-IN" sz="3600" b="1" dirty="0">
                <a:latin typeface="Times New Roman" panose="02020603050405020304" pitchFamily="18" charset="0"/>
                <a:cs typeface="Times New Roman" panose="02020603050405020304" pitchFamily="18" charset="0"/>
              </a:rPr>
              <a:t>Sec 112 : Recognition of private education provider </a:t>
            </a:r>
          </a:p>
          <a:p>
            <a:pPr lvl="0" algn="just"/>
            <a:r>
              <a:rPr lang="en-IN" sz="3600" b="1" dirty="0">
                <a:latin typeface="Times New Roman" panose="02020603050405020304" pitchFamily="18" charset="0"/>
                <a:cs typeface="Times New Roman" panose="02020603050405020304" pitchFamily="18" charset="0"/>
              </a:rPr>
              <a:t>Sec 113 : Recognition to empowered autonomous skills development colleges </a:t>
            </a:r>
          </a:p>
          <a:p>
            <a:pPr lvl="0" algn="just"/>
            <a:r>
              <a:rPr lang="en-IN" sz="3600" b="1" dirty="0">
                <a:latin typeface="Times New Roman" panose="02020603050405020304" pitchFamily="18" charset="0"/>
                <a:cs typeface="Times New Roman" panose="02020603050405020304" pitchFamily="18" charset="0"/>
              </a:rPr>
              <a:t>Sec. 118 : Shifting college location within the same district within the periphery of 5 </a:t>
            </a:r>
            <a:r>
              <a:rPr lang="en-IN" sz="3600" b="1" dirty="0" err="1">
                <a:latin typeface="Times New Roman" panose="02020603050405020304" pitchFamily="18" charset="0"/>
                <a:cs typeface="Times New Roman" panose="02020603050405020304" pitchFamily="18" charset="0"/>
              </a:rPr>
              <a:t>Kms</a:t>
            </a:r>
            <a:r>
              <a:rPr lang="en-IN" sz="3600" b="1" dirty="0">
                <a:latin typeface="Times New Roman" panose="02020603050405020304" pitchFamily="18" charset="0"/>
                <a:cs typeface="Times New Roman" panose="02020603050405020304" pitchFamily="18" charset="0"/>
              </a:rPr>
              <a:t>. </a:t>
            </a:r>
          </a:p>
          <a:p>
            <a:pPr lvl="0" algn="just"/>
            <a:r>
              <a:rPr lang="en-IN" sz="3600" b="1" dirty="0">
                <a:latin typeface="Times New Roman" panose="02020603050405020304" pitchFamily="18" charset="0"/>
                <a:cs typeface="Times New Roman" panose="02020603050405020304" pitchFamily="18" charset="0"/>
              </a:rPr>
              <a:t>Sec. 119 : Transfer of management of colleges and </a:t>
            </a:r>
            <a:r>
              <a:rPr lang="en-IN" sz="3600" b="1" dirty="0" smtClean="0">
                <a:latin typeface="Times New Roman" panose="02020603050405020304" pitchFamily="18" charset="0"/>
                <a:cs typeface="Times New Roman" panose="02020603050405020304" pitchFamily="18" charset="0"/>
              </a:rPr>
              <a:t>institutions</a:t>
            </a:r>
            <a:endParaRPr lang="en-IN" sz="3600" b="1" dirty="0">
              <a:latin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1475544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a:latin typeface="Times New Roman" panose="02020603050405020304" pitchFamily="18" charset="0"/>
                <a:cs typeface="Times New Roman" panose="02020603050405020304" pitchFamily="18" charset="0"/>
              </a:rPr>
              <a:t>Chap XVI :  Transitory provisions :</a:t>
            </a:r>
            <a:br>
              <a:rPr lang="en-IN" b="1" dirty="0">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1337481" y="996287"/>
            <a:ext cx="10590661" cy="5513695"/>
          </a:xfrm>
        </p:spPr>
        <p:txBody>
          <a:bodyPr>
            <a:normAutofit/>
          </a:bodyPr>
          <a:lstStyle/>
          <a:p>
            <a:pPr marL="0" indent="0">
              <a:buNone/>
            </a:pPr>
            <a:endParaRPr lang="en-IN" sz="2400" dirty="0"/>
          </a:p>
          <a:p>
            <a:pPr algn="just"/>
            <a:r>
              <a:rPr lang="en-IN" sz="2400" b="1" dirty="0"/>
              <a:t>Sec. 145- 	Every employee holding office, whether teaching or other 			employee in the University shall continue to hold the said office 		on the same terms and conditions.</a:t>
            </a:r>
            <a:endParaRPr lang="en-IN" sz="2400" dirty="0"/>
          </a:p>
          <a:p>
            <a:pPr algn="just"/>
            <a:r>
              <a:rPr lang="en-IN" sz="2400" b="1" dirty="0"/>
              <a:t>Sec. 146 –  	(1) All authorities to be re-constituted before 31</a:t>
            </a:r>
            <a:r>
              <a:rPr lang="en-IN" sz="2400" b="1" baseline="30000" dirty="0"/>
              <a:t>st</a:t>
            </a:r>
            <a:r>
              <a:rPr lang="en-IN" sz="2400" b="1" dirty="0"/>
              <a:t> Aug </a:t>
            </a:r>
            <a:r>
              <a:rPr lang="en-IN" sz="2400" b="1" dirty="0" smtClean="0"/>
              <a:t>					2017 </a:t>
            </a:r>
            <a:r>
              <a:rPr lang="en-IN" sz="2400" b="1" dirty="0"/>
              <a:t>.</a:t>
            </a:r>
            <a:endParaRPr lang="en-IN" sz="2400" dirty="0"/>
          </a:p>
          <a:p>
            <a:pPr marL="0" indent="0" algn="just">
              <a:buNone/>
            </a:pPr>
            <a:r>
              <a:rPr lang="en-IN" sz="2400" b="1" dirty="0"/>
              <a:t>	</a:t>
            </a:r>
            <a:r>
              <a:rPr lang="en-IN" sz="2400" b="1" dirty="0" smtClean="0"/>
              <a:t>			(</a:t>
            </a:r>
            <a:r>
              <a:rPr lang="en-IN" sz="2400" b="1" dirty="0"/>
              <a:t>2) Every person holding office as a member of any </a:t>
            </a:r>
            <a:r>
              <a:rPr lang="en-IN" sz="2400" b="1" dirty="0" smtClean="0"/>
              <a:t>						authority </a:t>
            </a:r>
            <a:r>
              <a:rPr lang="en-IN" sz="2400" b="1" dirty="0"/>
              <a:t>		continue to hold the said office until </a:t>
            </a:r>
            <a:r>
              <a:rPr lang="en-IN" sz="2400" b="1" dirty="0" smtClean="0"/>
              <a:t>re-					constitution </a:t>
            </a:r>
            <a:r>
              <a:rPr lang="en-IN" sz="2400" b="1" dirty="0"/>
              <a:t>of the said 		authority.</a:t>
            </a:r>
            <a:endParaRPr lang="en-IN" sz="2400" dirty="0"/>
          </a:p>
          <a:p>
            <a:pPr algn="just"/>
            <a:r>
              <a:rPr lang="en-IN" sz="2400" b="1" dirty="0"/>
              <a:t>Sec. 148-	If any difficulty arises in giving effect to the provisions of this 		Act, the State Government may by order publish in the official </a:t>
            </a:r>
            <a:r>
              <a:rPr lang="en-IN" sz="2400" b="1" dirty="0" err="1" smtClean="0"/>
              <a:t>Gazattee</a:t>
            </a:r>
            <a:r>
              <a:rPr lang="en-IN" sz="2400" b="1" dirty="0" smtClean="0"/>
              <a:t> </a:t>
            </a:r>
            <a:r>
              <a:rPr lang="en-IN" sz="2400" b="1" dirty="0"/>
              <a:t>remove the same for a period of 2 years from the </a:t>
            </a:r>
            <a:r>
              <a:rPr lang="en-IN" sz="2400" b="1" dirty="0" smtClean="0"/>
              <a:t>commencement </a:t>
            </a:r>
            <a:r>
              <a:rPr lang="en-IN" sz="2400" b="1" dirty="0"/>
              <a:t>	of the Act.</a:t>
            </a:r>
            <a:endParaRPr lang="en-IN" sz="2400" dirty="0"/>
          </a:p>
          <a:p>
            <a:pPr marL="0" indent="0">
              <a:buNone/>
            </a:pPr>
            <a:endParaRPr lang="en-IN" dirty="0"/>
          </a:p>
        </p:txBody>
      </p:sp>
    </p:spTree>
    <p:extLst>
      <p:ext uri="{BB962C8B-B14F-4D97-AF65-F5344CB8AC3E}">
        <p14:creationId xmlns:p14="http://schemas.microsoft.com/office/powerpoint/2010/main" val="771869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96287"/>
            <a:ext cx="8915400" cy="4914935"/>
          </a:xfrm>
        </p:spPr>
        <p:txBody>
          <a:bodyPr>
            <a:normAutofit fontScale="92500" lnSpcReduction="10000"/>
          </a:bodyPr>
          <a:lstStyle/>
          <a:p>
            <a:pPr lvl="0" algn="just"/>
            <a:r>
              <a:rPr lang="en-IN" sz="3600" dirty="0">
                <a:latin typeface="Times New Roman" panose="02020603050405020304" pitchFamily="18" charset="0"/>
                <a:cs typeface="Times New Roman" panose="02020603050405020304" pitchFamily="18" charset="0"/>
              </a:rPr>
              <a:t>Reintroduction of university elections, setting up of students’ development councils (SDCs), choice-based credit system, cutting down of political appointments through nomination of experts, increasing social reservations in various university bodies, special emphasis on skill development, uniform regulatory regimen for all universities and introduction of modern accounting system. S14(6)(d), S.23(3)(k), S.67, S71(13), S.99(11)</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95768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23331"/>
            <a:ext cx="8915400" cy="5868538"/>
          </a:xfrm>
        </p:spPr>
        <p:txBody>
          <a:bodyPr>
            <a:normAutofit fontScale="85000" lnSpcReduction="20000"/>
          </a:bodyPr>
          <a:lstStyle/>
          <a:p>
            <a:endParaRPr lang="en-IN" dirty="0"/>
          </a:p>
          <a:p>
            <a:pPr lvl="0" algn="just"/>
            <a:r>
              <a:rPr lang="en-IN" sz="3600" dirty="0">
                <a:latin typeface="Times New Roman" panose="02020603050405020304" pitchFamily="18" charset="0"/>
                <a:cs typeface="Times New Roman" panose="02020603050405020304" pitchFamily="18" charset="0"/>
              </a:rPr>
              <a:t>To increase the say of students in university affairs, the </a:t>
            </a:r>
            <a:r>
              <a:rPr lang="en-IN" sz="3600" dirty="0" smtClean="0">
                <a:latin typeface="Times New Roman" panose="02020603050405020304" pitchFamily="18" charset="0"/>
                <a:cs typeface="Times New Roman" panose="02020603050405020304" pitchFamily="18" charset="0"/>
              </a:rPr>
              <a:t>Act proposes </a:t>
            </a:r>
            <a:r>
              <a:rPr lang="en-IN" sz="3600" dirty="0">
                <a:latin typeface="Times New Roman" panose="02020603050405020304" pitchFamily="18" charset="0"/>
                <a:cs typeface="Times New Roman" panose="02020603050405020304" pitchFamily="18" charset="0"/>
              </a:rPr>
              <a:t>to appoint previous year’s topper in a particular faculty as a member of that faculty’s board of studies, nominating the president of university students’ council as invitee member of the management council, special exams for students required to participate in inter-university, national, international sports and cultural events, National Service Scheme and </a:t>
            </a:r>
            <a:r>
              <a:rPr lang="en-IN" sz="3600" dirty="0" err="1">
                <a:latin typeface="Times New Roman" panose="02020603050405020304" pitchFamily="18" charset="0"/>
                <a:cs typeface="Times New Roman" panose="02020603050405020304" pitchFamily="18" charset="0"/>
              </a:rPr>
              <a:t>Rashtriya</a:t>
            </a:r>
            <a:r>
              <a:rPr lang="en-IN" sz="3600" dirty="0">
                <a:latin typeface="Times New Roman" panose="02020603050405020304" pitchFamily="18" charset="0"/>
                <a:cs typeface="Times New Roman" panose="02020603050405020304" pitchFamily="18" charset="0"/>
              </a:rPr>
              <a:t> </a:t>
            </a:r>
            <a:r>
              <a:rPr lang="en-IN" sz="3600" dirty="0" err="1">
                <a:latin typeface="Times New Roman" panose="02020603050405020304" pitchFamily="18" charset="0"/>
                <a:cs typeface="Times New Roman" panose="02020603050405020304" pitchFamily="18" charset="0"/>
              </a:rPr>
              <a:t>Chatrasena</a:t>
            </a:r>
            <a:r>
              <a:rPr lang="en-IN" sz="3600" dirty="0">
                <a:latin typeface="Times New Roman" panose="02020603050405020304" pitchFamily="18" charset="0"/>
                <a:cs typeface="Times New Roman" panose="02020603050405020304" pitchFamily="18" charset="0"/>
              </a:rPr>
              <a:t> programmes etc. Among the major new suggestion is reintroduction of college and university election from the next academic session. S.28(q), S.30(6), S.40(e), S.99(g)</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8151747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05218"/>
            <a:ext cx="8915400" cy="5106004"/>
          </a:xfrm>
        </p:spPr>
        <p:txBody>
          <a:bodyPr>
            <a:normAutofit/>
          </a:bodyPr>
          <a:lstStyle/>
          <a:p>
            <a:pPr lvl="0" algn="just"/>
            <a:r>
              <a:rPr lang="en-IN" sz="3600" dirty="0">
                <a:latin typeface="Times New Roman" panose="02020603050405020304" pitchFamily="18" charset="0"/>
                <a:cs typeface="Times New Roman" panose="02020603050405020304" pitchFamily="18" charset="0"/>
              </a:rPr>
              <a:t>The 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proposes to strike a balance between elections and nominations to various university bodies to stamp out nominations of vested interests. Nominations will now be done after election of chairpersons of boards of studies as against the past practice, when nominated members would have a say in elections of such chairpersons as well as deans of various faculties. S.40, </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8577206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marL="0" lvl="0" indent="0" algn="just">
              <a:buNone/>
            </a:pPr>
            <a:r>
              <a:rPr lang="en-IN" sz="3600" b="1" dirty="0" smtClean="0">
                <a:latin typeface="Times New Roman" panose="02020603050405020304" pitchFamily="18" charset="0"/>
                <a:cs typeface="Times New Roman" panose="02020603050405020304" pitchFamily="18" charset="0"/>
              </a:rPr>
              <a:t>DR. NIGAVEKAR COMMITTEE REPORT –</a:t>
            </a:r>
          </a:p>
          <a:p>
            <a:pPr algn="just"/>
            <a:r>
              <a:rPr lang="en-IN" sz="3600" dirty="0" smtClean="0">
                <a:latin typeface="Times New Roman" panose="02020603050405020304" pitchFamily="18" charset="0"/>
                <a:cs typeface="Times New Roman" panose="02020603050405020304" pitchFamily="18" charset="0"/>
              </a:rPr>
              <a:t>The </a:t>
            </a:r>
            <a:r>
              <a:rPr lang="en-IN" sz="3600" dirty="0">
                <a:latin typeface="Times New Roman" panose="02020603050405020304" pitchFamily="18" charset="0"/>
                <a:cs typeface="Times New Roman" panose="02020603050405020304" pitchFamily="18" charset="0"/>
              </a:rPr>
              <a:t>University needs to have an open, flexible and transparent governance and administrative structure. It should also cultivate financial independence and a mechanism for quality and social audit.</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7231679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05218"/>
            <a:ext cx="8915400" cy="5106004"/>
          </a:xfrm>
        </p:spPr>
        <p:txBody>
          <a:bodyPr>
            <a:normAutofit/>
          </a:bodyPr>
          <a:lstStyle/>
          <a:p>
            <a:pPr lvl="0" algn="just"/>
            <a:r>
              <a:rPr lang="en-IN" sz="3600" dirty="0">
                <a:latin typeface="Times New Roman" panose="02020603050405020304" pitchFamily="18" charset="0"/>
                <a:cs typeface="Times New Roman" panose="02020603050405020304" pitchFamily="18" charset="0"/>
              </a:rPr>
              <a:t>The 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ushers in choice-based credit system, which will enable the students to chose any subject of their liking. There will be credit/gradation system in performance evaluation to allow students to study combination of subjects of their own choice. This will also facilitate their seamless shift from one university to another. S.5(1), S.5(16</a:t>
            </a:r>
            <a:r>
              <a:rPr lang="en-IN" sz="3600" dirty="0" smtClean="0">
                <a:latin typeface="Times New Roman" panose="02020603050405020304" pitchFamily="18" charset="0"/>
                <a:cs typeface="Times New Roman" panose="02020603050405020304" pitchFamily="18" charset="0"/>
              </a:rPr>
              <a:t>).</a:t>
            </a:r>
            <a:endParaRPr lang="en-IN" sz="3600" dirty="0">
              <a:latin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129481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77922"/>
            <a:ext cx="8915400" cy="5133300"/>
          </a:xfrm>
        </p:spPr>
        <p:txBody>
          <a:bodyPr>
            <a:normAutofit/>
          </a:bodyPr>
          <a:lstStyle/>
          <a:p>
            <a:pPr lvl="0" algn="just"/>
            <a:endParaRPr lang="en-IN" sz="3600" dirty="0" smtClean="0">
              <a:latin typeface="Times New Roman" panose="02020603050405020304" pitchFamily="18" charset="0"/>
              <a:cs typeface="Times New Roman" panose="02020603050405020304" pitchFamily="18" charset="0"/>
            </a:endParaRPr>
          </a:p>
          <a:p>
            <a:pPr lvl="0" algn="just"/>
            <a:endParaRPr lang="en-IN" sz="3600" dirty="0">
              <a:latin typeface="Times New Roman" panose="02020603050405020304" pitchFamily="18" charset="0"/>
              <a:cs typeface="Times New Roman" panose="02020603050405020304" pitchFamily="18" charset="0"/>
            </a:endParaRPr>
          </a:p>
          <a:p>
            <a:pPr lvl="0" algn="just"/>
            <a:r>
              <a:rPr lang="en-IN" sz="3600" dirty="0" smtClean="0">
                <a:latin typeface="Times New Roman" panose="02020603050405020304" pitchFamily="18" charset="0"/>
                <a:cs typeface="Times New Roman" panose="02020603050405020304" pitchFamily="18" charset="0"/>
              </a:rPr>
              <a:t>The </a:t>
            </a:r>
            <a:r>
              <a:rPr lang="en-IN" sz="3600" dirty="0">
                <a:latin typeface="Times New Roman" panose="02020603050405020304" pitchFamily="18" charset="0"/>
                <a:cs typeface="Times New Roman" panose="02020603050405020304" pitchFamily="18" charset="0"/>
              </a:rPr>
              <a:t>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proposes to nominate eight experts from nationally important institutes into academic </a:t>
            </a:r>
            <a:r>
              <a:rPr lang="en-IN" sz="3600" dirty="0" smtClean="0">
                <a:latin typeface="Times New Roman" panose="02020603050405020304" pitchFamily="18" charset="0"/>
                <a:cs typeface="Times New Roman" panose="02020603050405020304" pitchFamily="18" charset="0"/>
              </a:rPr>
              <a:t>councils. S.32</a:t>
            </a:r>
            <a:endParaRPr lang="en-IN" sz="3600" dirty="0">
              <a:latin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104426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18866"/>
            <a:ext cx="8915400" cy="5092356"/>
          </a:xfrm>
        </p:spPr>
        <p:txBody>
          <a:bodyPr>
            <a:normAutofit lnSpcReduction="10000"/>
          </a:bodyPr>
          <a:lstStyle/>
          <a:p>
            <a:pPr lvl="0" algn="just"/>
            <a:r>
              <a:rPr lang="en-IN" sz="3600" dirty="0">
                <a:latin typeface="Times New Roman" panose="02020603050405020304" pitchFamily="18" charset="0"/>
                <a:cs typeface="Times New Roman" panose="02020603050405020304" pitchFamily="18" charset="0"/>
              </a:rPr>
              <a:t>Another important provision in the Act </a:t>
            </a:r>
            <a:r>
              <a:rPr lang="en-IN" sz="3600" dirty="0" smtClean="0">
                <a:latin typeface="Times New Roman" panose="02020603050405020304" pitchFamily="18" charset="0"/>
                <a:cs typeface="Times New Roman" panose="02020603050405020304" pitchFamily="18" charset="0"/>
              </a:rPr>
              <a:t>is </a:t>
            </a:r>
            <a:r>
              <a:rPr lang="en-IN" sz="3600" dirty="0">
                <a:latin typeface="Times New Roman" panose="02020603050405020304" pitchFamily="18" charset="0"/>
                <a:cs typeface="Times New Roman" panose="02020603050405020304" pitchFamily="18" charset="0"/>
              </a:rPr>
              <a:t>to increase social reservation in various bodies to give a greater say to various sections of the society in the university’s decision making process. Reservation in senate has been increased from nine seats to 14 and in management council from one to four. In academic council, positions of principal, professor and lecturer have also been provided with social reservation.</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3036843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55343"/>
            <a:ext cx="8915400" cy="4955879"/>
          </a:xfrm>
        </p:spPr>
        <p:txBody>
          <a:bodyPr>
            <a:normAutofit fontScale="92500"/>
          </a:bodyPr>
          <a:lstStyle/>
          <a:p>
            <a:pPr lvl="0" algn="just"/>
            <a:r>
              <a:rPr lang="en-IN" sz="3600" dirty="0">
                <a:latin typeface="Times New Roman" panose="02020603050405020304" pitchFamily="18" charset="0"/>
                <a:cs typeface="Times New Roman" panose="02020603050405020304" pitchFamily="18" charset="0"/>
              </a:rPr>
              <a:t>The 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lays major stress on entrepreneurship development through skill development. For this, the Act </a:t>
            </a:r>
            <a:r>
              <a:rPr lang="en-IN" sz="3600" dirty="0" smtClean="0">
                <a:latin typeface="Times New Roman" panose="02020603050405020304" pitchFamily="18" charset="0"/>
                <a:cs typeface="Times New Roman" panose="02020603050405020304" pitchFamily="18" charset="0"/>
              </a:rPr>
              <a:t>has </a:t>
            </a:r>
            <a:r>
              <a:rPr lang="en-IN" sz="3600" dirty="0">
                <a:latin typeface="Times New Roman" panose="02020603050405020304" pitchFamily="18" charset="0"/>
                <a:cs typeface="Times New Roman" panose="02020603050405020304" pitchFamily="18" charset="0"/>
              </a:rPr>
              <a:t>introduced the idea of board of innovation, incubation and enterprise and board of national and international linkages. The boards will strive to bring in the latest in global entrepreneur skills to the universities. A senior manager from the lead bank of the university will be part of the innovation board. S.20, S.53</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121870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86854"/>
            <a:ext cx="8915400" cy="5324368"/>
          </a:xfrm>
        </p:spPr>
        <p:txBody>
          <a:bodyPr>
            <a:normAutofit fontScale="92500" lnSpcReduction="20000"/>
          </a:bodyPr>
          <a:lstStyle/>
          <a:p>
            <a:pPr lvl="0" algn="just"/>
            <a:r>
              <a:rPr lang="en-IN" sz="3600" dirty="0">
                <a:latin typeface="Times New Roman" panose="02020603050405020304" pitchFamily="18" charset="0"/>
                <a:cs typeface="Times New Roman" panose="02020603050405020304" pitchFamily="18" charset="0"/>
              </a:rPr>
              <a:t>The 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has introduced “new concepts”, autonomous colleges, empowered autonomous colleges, empowered group institutions, private skills education institutions and cluster university. To leverage the advantages of information technology, the 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incorporates the A-3 society (anyone, anytime, anywhere) concept suggested by Anil </a:t>
            </a:r>
            <a:r>
              <a:rPr lang="en-IN" sz="3600" dirty="0" err="1">
                <a:latin typeface="Times New Roman" panose="02020603050405020304" pitchFamily="18" charset="0"/>
                <a:cs typeface="Times New Roman" panose="02020603050405020304" pitchFamily="18" charset="0"/>
              </a:rPr>
              <a:t>Kakodkar</a:t>
            </a:r>
            <a:r>
              <a:rPr lang="en-IN" sz="3600" dirty="0">
                <a:latin typeface="Times New Roman" panose="02020603050405020304" pitchFamily="18" charset="0"/>
                <a:cs typeface="Times New Roman" panose="02020603050405020304" pitchFamily="18" charset="0"/>
              </a:rPr>
              <a:t>. A new Board of Information Technology will be introduced at the university level to leverage advantages of information technology for teaching, studying and research.  S.122</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5109981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77922"/>
            <a:ext cx="8915400" cy="5133300"/>
          </a:xfrm>
        </p:spPr>
        <p:txBody>
          <a:bodyPr>
            <a:normAutofit/>
          </a:bodyPr>
          <a:lstStyle/>
          <a:p>
            <a:pPr lvl="0" algn="just"/>
            <a:r>
              <a:rPr lang="en-IN" sz="3600" dirty="0">
                <a:latin typeface="Times New Roman" panose="02020603050405020304" pitchFamily="18" charset="0"/>
                <a:cs typeface="Times New Roman" panose="02020603050405020304" pitchFamily="18" charset="0"/>
              </a:rPr>
              <a:t>A new Faculty of Interdisciplinary Studies to facilitate interdisciplinary studies will also be introduced. S.42 and 43</a:t>
            </a:r>
          </a:p>
          <a:p>
            <a:pPr marL="0" indent="0" algn="just">
              <a:buNone/>
            </a:pPr>
            <a:endParaRPr lang="en-IN" sz="3600" dirty="0">
              <a:latin typeface="Times New Roman" panose="02020603050405020304" pitchFamily="18" charset="0"/>
              <a:cs typeface="Times New Roman" panose="02020603050405020304" pitchFamily="18" charset="0"/>
            </a:endParaRPr>
          </a:p>
          <a:p>
            <a:pPr lvl="0" algn="just"/>
            <a:r>
              <a:rPr lang="en-IN" sz="3600" dirty="0">
                <a:latin typeface="Times New Roman" panose="02020603050405020304" pitchFamily="18" charset="0"/>
                <a:cs typeface="Times New Roman" panose="02020603050405020304" pitchFamily="18" charset="0"/>
              </a:rPr>
              <a:t>The Act</a:t>
            </a:r>
            <a:r>
              <a:rPr lang="en-IN" sz="3600" dirty="0" smtClean="0">
                <a:latin typeface="Times New Roman" panose="02020603050405020304" pitchFamily="18" charset="0"/>
                <a:cs typeface="Times New Roman" panose="02020603050405020304" pitchFamily="18" charset="0"/>
              </a:rPr>
              <a:t> </a:t>
            </a:r>
            <a:r>
              <a:rPr lang="en-IN" sz="3600" dirty="0">
                <a:latin typeface="Times New Roman" panose="02020603050405020304" pitchFamily="18" charset="0"/>
                <a:cs typeface="Times New Roman" panose="02020603050405020304" pitchFamily="18" charset="0"/>
              </a:rPr>
              <a:t>proposes to establish internal quality assurance boards as a precondition for quality assessment by NAAC and university grants commission. S.2.28, S.95</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3917230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09433"/>
            <a:ext cx="8915400" cy="6223379"/>
          </a:xfrm>
        </p:spPr>
        <p:txBody>
          <a:bodyPr>
            <a:normAutofit fontScale="92500" lnSpcReduction="10000"/>
          </a:bodyPr>
          <a:lstStyle/>
          <a:p>
            <a:pPr lvl="0" algn="just"/>
            <a:r>
              <a:rPr lang="en-IN" sz="3000" dirty="0">
                <a:latin typeface="Times New Roman" panose="02020603050405020304" pitchFamily="18" charset="0"/>
                <a:cs typeface="Times New Roman" panose="02020603050405020304" pitchFamily="18" charset="0"/>
              </a:rPr>
              <a:t>For grant of permission to new colleges, the new system will offer a letter of intent for the first year during which the colleges will have to complete infrastructure building and creation of facilities. After due scrutiny of the facilities, the university will then grant permission to run such colleges. </a:t>
            </a:r>
            <a:r>
              <a:rPr lang="en-IN" sz="3000" dirty="0" smtClean="0">
                <a:latin typeface="Times New Roman" panose="02020603050405020304" pitchFamily="18" charset="0"/>
                <a:cs typeface="Times New Roman" panose="02020603050405020304" pitchFamily="18" charset="0"/>
              </a:rPr>
              <a:t>S.109</a:t>
            </a:r>
            <a:endParaRPr lang="en-IN" sz="3000" dirty="0">
              <a:latin typeface="Times New Roman" panose="02020603050405020304" pitchFamily="18" charset="0"/>
              <a:cs typeface="Times New Roman" panose="02020603050405020304" pitchFamily="18" charset="0"/>
            </a:endParaRPr>
          </a:p>
          <a:p>
            <a:pPr lvl="0" algn="just"/>
            <a:r>
              <a:rPr lang="en-IN" sz="3000" dirty="0">
                <a:latin typeface="Times New Roman" panose="02020603050405020304" pitchFamily="18" charset="0"/>
                <a:cs typeface="Times New Roman" panose="02020603050405020304" pitchFamily="18" charset="0"/>
              </a:rPr>
              <a:t>The </a:t>
            </a:r>
            <a:r>
              <a:rPr lang="en-IN" sz="3200" dirty="0">
                <a:latin typeface="Times New Roman" panose="02020603050405020304" pitchFamily="18" charset="0"/>
                <a:cs typeface="Times New Roman" panose="02020603050405020304" pitchFamily="18" charset="0"/>
              </a:rPr>
              <a:t>Act</a:t>
            </a:r>
            <a:r>
              <a:rPr lang="en-IN" sz="3000" dirty="0" smtClean="0">
                <a:latin typeface="Times New Roman" panose="02020603050405020304" pitchFamily="18" charset="0"/>
                <a:cs typeface="Times New Roman" panose="02020603050405020304" pitchFamily="18" charset="0"/>
              </a:rPr>
              <a:t> </a:t>
            </a:r>
            <a:r>
              <a:rPr lang="en-IN" sz="3000" dirty="0">
                <a:latin typeface="Times New Roman" panose="02020603050405020304" pitchFamily="18" charset="0"/>
                <a:cs typeface="Times New Roman" panose="02020603050405020304" pitchFamily="18" charset="0"/>
              </a:rPr>
              <a:t>stresses on quick and proper </a:t>
            </a:r>
            <a:r>
              <a:rPr lang="en-IN" sz="3000" dirty="0" err="1">
                <a:latin typeface="Times New Roman" panose="02020603050405020304" pitchFamily="18" charset="0"/>
                <a:cs typeface="Times New Roman" panose="02020603050405020304" pitchFamily="18" charset="0"/>
              </a:rPr>
              <a:t>redressal</a:t>
            </a:r>
            <a:r>
              <a:rPr lang="en-IN" sz="3000" dirty="0">
                <a:latin typeface="Times New Roman" panose="02020603050405020304" pitchFamily="18" charset="0"/>
                <a:cs typeface="Times New Roman" panose="02020603050405020304" pitchFamily="18" charset="0"/>
              </a:rPr>
              <a:t> of students’ complaints, setting up of equal opportunity cell for </a:t>
            </a:r>
            <a:r>
              <a:rPr lang="en-IN" sz="3000" dirty="0" smtClean="0">
                <a:latin typeface="Times New Roman" panose="02020603050405020304" pitchFamily="18" charset="0"/>
                <a:cs typeface="Times New Roman" panose="02020603050405020304" pitchFamily="18" charset="0"/>
              </a:rPr>
              <a:t>disable students </a:t>
            </a:r>
            <a:r>
              <a:rPr lang="en-IN" sz="3000" dirty="0">
                <a:latin typeface="Times New Roman" panose="02020603050405020304" pitchFamily="18" charset="0"/>
                <a:cs typeface="Times New Roman" panose="02020603050405020304" pitchFamily="18" charset="0"/>
              </a:rPr>
              <a:t>and setting up of a </a:t>
            </a:r>
            <a:r>
              <a:rPr lang="en-IN" sz="3000" dirty="0" err="1">
                <a:latin typeface="Times New Roman" panose="02020603050405020304" pitchFamily="18" charset="0"/>
                <a:cs typeface="Times New Roman" panose="02020603050405020304" pitchFamily="18" charset="0"/>
              </a:rPr>
              <a:t>Vishakha</a:t>
            </a:r>
            <a:r>
              <a:rPr lang="en-IN" sz="3000" dirty="0">
                <a:latin typeface="Times New Roman" panose="02020603050405020304" pitchFamily="18" charset="0"/>
                <a:cs typeface="Times New Roman" panose="02020603050405020304" pitchFamily="18" charset="0"/>
              </a:rPr>
              <a:t> cell to redress complaints of sexual harassment of women. S.56.g,  </a:t>
            </a:r>
            <a:r>
              <a:rPr lang="en-IN" sz="3000" dirty="0" smtClean="0">
                <a:latin typeface="Times New Roman" panose="02020603050405020304" pitchFamily="18" charset="0"/>
                <a:cs typeface="Times New Roman" panose="02020603050405020304" pitchFamily="18" charset="0"/>
              </a:rPr>
              <a:t>S.73.10</a:t>
            </a:r>
            <a:endParaRPr lang="en-IN" sz="3000" dirty="0">
              <a:latin typeface="Times New Roman" panose="02020603050405020304" pitchFamily="18" charset="0"/>
              <a:cs typeface="Times New Roman" panose="02020603050405020304" pitchFamily="18" charset="0"/>
            </a:endParaRPr>
          </a:p>
          <a:p>
            <a:pPr lvl="0" algn="just"/>
            <a:r>
              <a:rPr lang="en-IN" sz="3000" dirty="0">
                <a:latin typeface="Times New Roman" panose="02020603050405020304" pitchFamily="18" charset="0"/>
                <a:cs typeface="Times New Roman" panose="02020603050405020304" pitchFamily="18" charset="0"/>
              </a:rPr>
              <a:t>To prevent profiteering by unaided institutions affiliated to universities, </a:t>
            </a:r>
            <a:r>
              <a:rPr lang="en-IN" sz="3000" dirty="0" smtClean="0">
                <a:latin typeface="Times New Roman" panose="02020603050405020304" pitchFamily="18" charset="0"/>
                <a:cs typeface="Times New Roman" panose="02020603050405020304" pitchFamily="18" charset="0"/>
              </a:rPr>
              <a:t>the </a:t>
            </a:r>
            <a:r>
              <a:rPr lang="en-IN" sz="3200" dirty="0">
                <a:latin typeface="Times New Roman" panose="02020603050405020304" pitchFamily="18" charset="0"/>
                <a:cs typeface="Times New Roman" panose="02020603050405020304" pitchFamily="18" charset="0"/>
              </a:rPr>
              <a:t>Act</a:t>
            </a:r>
            <a:r>
              <a:rPr lang="en-IN" sz="3000" dirty="0" smtClean="0">
                <a:latin typeface="Times New Roman" panose="02020603050405020304" pitchFamily="18" charset="0"/>
                <a:cs typeface="Times New Roman" panose="02020603050405020304" pitchFamily="18" charset="0"/>
              </a:rPr>
              <a:t> </a:t>
            </a:r>
            <a:r>
              <a:rPr lang="en-IN" sz="3000" dirty="0">
                <a:latin typeface="Times New Roman" panose="02020603050405020304" pitchFamily="18" charset="0"/>
                <a:cs typeface="Times New Roman" panose="02020603050405020304" pitchFamily="18" charset="0"/>
              </a:rPr>
              <a:t>proposes to set up special </a:t>
            </a:r>
            <a:r>
              <a:rPr lang="en-IN" sz="3000" dirty="0" smtClean="0">
                <a:latin typeface="Times New Roman" panose="02020603050405020304" pitchFamily="18" charset="0"/>
                <a:cs typeface="Times New Roman" panose="02020603050405020304" pitchFamily="18" charset="0"/>
              </a:rPr>
              <a:t>fee </a:t>
            </a:r>
            <a:r>
              <a:rPr lang="en-IN" sz="3000" dirty="0" err="1" smtClean="0">
                <a:latin typeface="Times New Roman" panose="02020603050405020304" pitchFamily="18" charset="0"/>
                <a:cs typeface="Times New Roman" panose="02020603050405020304" pitchFamily="18" charset="0"/>
              </a:rPr>
              <a:t>fixitation</a:t>
            </a:r>
            <a:r>
              <a:rPr lang="en-IN" sz="3000" dirty="0" smtClean="0">
                <a:latin typeface="Times New Roman" panose="02020603050405020304" pitchFamily="18" charset="0"/>
                <a:cs typeface="Times New Roman" panose="02020603050405020304" pitchFamily="18" charset="0"/>
              </a:rPr>
              <a:t> committee </a:t>
            </a:r>
            <a:r>
              <a:rPr lang="en-IN" sz="3000" dirty="0">
                <a:latin typeface="Times New Roman" panose="02020603050405020304" pitchFamily="18" charset="0"/>
                <a:cs typeface="Times New Roman" panose="02020603050405020304" pitchFamily="18" charset="0"/>
              </a:rPr>
              <a:t>to determine fees and a regulatory mechanism at the state-level. S.101</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478288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1069"/>
            <a:ext cx="12192000" cy="7178723"/>
          </a:xfrm>
          <a:prstGeom prst="rect">
            <a:avLst/>
          </a:prstGeom>
        </p:spPr>
      </p:pic>
    </p:spTree>
    <p:extLst>
      <p:ext uri="{BB962C8B-B14F-4D97-AF65-F5344CB8AC3E}">
        <p14:creationId xmlns:p14="http://schemas.microsoft.com/office/powerpoint/2010/main" val="17326117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8787" name="Text Box 3"/>
          <p:cNvSpPr txBox="1">
            <a:spLocks noChangeArrowheads="1"/>
          </p:cNvSpPr>
          <p:nvPr/>
        </p:nvSpPr>
        <p:spPr bwMode="auto">
          <a:xfrm>
            <a:off x="2286000" y="5029201"/>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en-US" sz="1800"/>
          </a:p>
        </p:txBody>
      </p:sp>
      <p:pic>
        <p:nvPicPr>
          <p:cNvPr id="1187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425" y="3238500"/>
            <a:ext cx="819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8789" name="Text Box 5"/>
          <p:cNvSpPr txBox="1">
            <a:spLocks noChangeArrowheads="1"/>
          </p:cNvSpPr>
          <p:nvPr/>
        </p:nvSpPr>
        <p:spPr bwMode="auto">
          <a:xfrm>
            <a:off x="2743200" y="5410201"/>
            <a:ext cx="7086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Times New Roman" panose="02020603050405020304" pitchFamily="18" charset="0"/>
              </a:defRPr>
            </a:lvl1pPr>
            <a:lvl2pPr marL="742950" indent="-285750" defTabSz="457200">
              <a:spcBef>
                <a:spcPct val="20000"/>
              </a:spcBef>
              <a:buClr>
                <a:schemeClr val="tx2"/>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anose="02020603050405020304" pitchFamily="18" charset="0"/>
              </a:defRPr>
            </a:lvl2pPr>
            <a:lvl3pPr marL="1143000" indent="-228600" defTabSz="457200">
              <a:spcBef>
                <a:spcPct val="20000"/>
              </a:spcBef>
              <a:buClr>
                <a:schemeClr val="fo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spcBef>
                <a:spcPct val="20000"/>
              </a:spcBef>
              <a:buClr>
                <a:schemeClr val="tx1"/>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4pPr>
            <a:lvl5pPr marL="2057400" indent="-228600" defTabSz="457200">
              <a:spcBef>
                <a:spcPct val="20000"/>
              </a:spcBef>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9pPr>
          </a:lstStyle>
          <a:p>
            <a:pPr>
              <a:spcBef>
                <a:spcPts val="1125"/>
              </a:spcBef>
              <a:buClr>
                <a:srgbClr val="FFFFFF"/>
              </a:buClr>
              <a:buSzPct val="100000"/>
              <a:buNone/>
            </a:pPr>
            <a:r>
              <a:rPr lang="en-GB" sz="1800">
                <a:solidFill>
                  <a:srgbClr val="FFFFFF"/>
                </a:solidFill>
              </a:rPr>
              <a:t>HIGH COURT OF GUJARAT –MEDIATION</a:t>
            </a:r>
          </a:p>
          <a:p>
            <a:pPr>
              <a:spcBef>
                <a:spcPts val="1125"/>
              </a:spcBef>
              <a:buClr>
                <a:srgbClr val="FFFFFF"/>
              </a:buClr>
              <a:buSzPct val="100000"/>
              <a:buNone/>
            </a:pPr>
            <a:r>
              <a:rPr lang="en-GB" sz="1800">
                <a:solidFill>
                  <a:srgbClr val="FFFFFF"/>
                </a:solidFill>
              </a:rPr>
              <a:t>   </a:t>
            </a:r>
          </a:p>
        </p:txBody>
      </p:sp>
      <p:pic>
        <p:nvPicPr>
          <p:cNvPr id="1187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425" y="3238500"/>
            <a:ext cx="819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87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81600"/>
            <a:ext cx="883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8792" name="Text Box 8"/>
          <p:cNvSpPr txBox="1">
            <a:spLocks noChangeArrowheads="1"/>
          </p:cNvSpPr>
          <p:nvPr/>
        </p:nvSpPr>
        <p:spPr bwMode="auto">
          <a:xfrm>
            <a:off x="4267200" y="381001"/>
            <a:ext cx="46482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Times New Roman" panose="02020603050405020304" pitchFamily="18" charset="0"/>
              </a:defRPr>
            </a:lvl1pPr>
            <a:lvl2pPr marL="742950" indent="-285750" defTabSz="457200">
              <a:spcBef>
                <a:spcPct val="20000"/>
              </a:spcBef>
              <a:buClr>
                <a:schemeClr val="tx2"/>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anose="02020603050405020304" pitchFamily="18" charset="0"/>
              </a:defRPr>
            </a:lvl2pPr>
            <a:lvl3pPr marL="1143000" indent="-228600" defTabSz="457200">
              <a:spcBef>
                <a:spcPct val="20000"/>
              </a:spcBef>
              <a:buClr>
                <a:schemeClr val="fo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spcBef>
                <a:spcPct val="20000"/>
              </a:spcBef>
              <a:buClr>
                <a:schemeClr val="tx1"/>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4pPr>
            <a:lvl5pPr marL="2057400" indent="-228600" defTabSz="457200">
              <a:spcBef>
                <a:spcPct val="20000"/>
              </a:spcBef>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lr>
                <a:schemeClr val="hlink"/>
              </a:buClr>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9pPr>
          </a:lstStyle>
          <a:p>
            <a:pPr algn="ctr">
              <a:spcBef>
                <a:spcPts val="2000"/>
              </a:spcBef>
              <a:buClr>
                <a:srgbClr val="FFFFFF"/>
              </a:buClr>
              <a:buSzPct val="100000"/>
              <a:buNone/>
            </a:pPr>
            <a:r>
              <a:rPr lang="en-GB" b="1">
                <a:solidFill>
                  <a:srgbClr val="FFFFFF"/>
                </a:solidFill>
              </a:rPr>
              <a:t>  A New Beginning </a:t>
            </a:r>
          </a:p>
        </p:txBody>
      </p:sp>
    </p:spTree>
    <p:extLst>
      <p:ext uri="{BB962C8B-B14F-4D97-AF65-F5344CB8AC3E}">
        <p14:creationId xmlns:p14="http://schemas.microsoft.com/office/powerpoint/2010/main" val="3398905166"/>
      </p:ext>
    </p:extLst>
  </p:cSld>
  <p:clrMapOvr>
    <a:masterClrMapping/>
  </p:clrMapOvr>
  <p:transition spd="med" advTm="10200">
    <p:dissolve/>
    <p:sndAc>
      <p:stSnd>
        <p:snd r:embed="rId3" name="push.wav"/>
      </p:stSnd>
    </p:sndAc>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endParaRPr lang="en-US" smtClean="0"/>
          </a:p>
        </p:txBody>
      </p:sp>
      <p:sp>
        <p:nvSpPr>
          <p:cNvPr id="304131" name="Rectangle 3"/>
          <p:cNvSpPr>
            <a:spLocks noGrp="1" noChangeArrowheads="1"/>
          </p:cNvSpPr>
          <p:nvPr>
            <p:ph type="body" idx="1"/>
          </p:nvPr>
        </p:nvSpPr>
        <p:spPr/>
        <p:txBody>
          <a:bodyPr/>
          <a:lstStyle/>
          <a:p>
            <a:pPr eaLnBrk="1" hangingPunct="1">
              <a:defRPr/>
            </a:pPr>
            <a:endParaRPr lang="en-US" smtClean="0"/>
          </a:p>
        </p:txBody>
      </p:sp>
      <p:pic>
        <p:nvPicPr>
          <p:cNvPr id="123908" name="Picture 4" descr="ANd9GcSGN4D3ZpoUD5OPdk38JKGI96JjeKxZg--SF6m7lpxlzhQxqeT25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789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marL="0" lvl="0" indent="0" algn="just">
              <a:buNone/>
            </a:pPr>
            <a:r>
              <a:rPr lang="en-IN" sz="3600" b="1" dirty="0" smtClean="0">
                <a:latin typeface="Times New Roman" panose="02020603050405020304" pitchFamily="18" charset="0"/>
                <a:cs typeface="Times New Roman" panose="02020603050405020304" pitchFamily="18" charset="0"/>
              </a:rPr>
              <a:t>PANDIT JAWAHARLAL NEHRU-</a:t>
            </a:r>
          </a:p>
          <a:p>
            <a:pPr algn="just"/>
            <a:r>
              <a:rPr lang="en-IN" sz="3600" dirty="0" smtClean="0">
                <a:latin typeface="Times New Roman" panose="02020603050405020304" pitchFamily="18" charset="0"/>
                <a:cs typeface="Times New Roman" panose="02020603050405020304" pitchFamily="18" charset="0"/>
              </a:rPr>
              <a:t>A University stands for humanism, for tolerance, for reason, for adventure of ideas and search for truth. It stands for onward march of human race towards even higher objectives. If the Universities discharge their duties adequately then it is well with the nation and the people.</a:t>
            </a:r>
          </a:p>
          <a:p>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2763719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smtClean="0">
                <a:latin typeface="Times New Roman" panose="02020603050405020304" pitchFamily="18" charset="0"/>
                <a:cs typeface="Times New Roman" panose="02020603050405020304" pitchFamily="18" charset="0"/>
              </a:rPr>
              <a:t>PREAMBLE OF 2016 ACT : </a:t>
            </a:r>
            <a:r>
              <a:rPr lang="en-IN" dirty="0"/>
              <a:t/>
            </a:r>
            <a:br>
              <a:rPr lang="en-IN" dirty="0"/>
            </a:br>
            <a:endParaRPr lang="en-IN" dirty="0"/>
          </a:p>
        </p:txBody>
      </p:sp>
      <p:sp>
        <p:nvSpPr>
          <p:cNvPr id="3" name="Content Placeholder 2"/>
          <p:cNvSpPr>
            <a:spLocks noGrp="1"/>
          </p:cNvSpPr>
          <p:nvPr>
            <p:ph idx="1"/>
          </p:nvPr>
        </p:nvSpPr>
        <p:spPr>
          <a:xfrm>
            <a:off x="2589212" y="1351127"/>
            <a:ext cx="8915400" cy="5363571"/>
          </a:xfrm>
        </p:spPr>
        <p:txBody>
          <a:bodyPr>
            <a:normAutofit fontScale="62500" lnSpcReduction="20000"/>
          </a:bodyPr>
          <a:lstStyle/>
          <a:p>
            <a:pPr lvl="0" algn="just"/>
            <a:r>
              <a:rPr lang="en-IN" sz="5100" dirty="0">
                <a:latin typeface="Times New Roman" panose="02020603050405020304" pitchFamily="18" charset="0"/>
                <a:cs typeface="Times New Roman" panose="02020603050405020304" pitchFamily="18" charset="0"/>
              </a:rPr>
              <a:t>Academic autonomy &amp; Excellence </a:t>
            </a:r>
          </a:p>
          <a:p>
            <a:pPr lvl="0" algn="just"/>
            <a:r>
              <a:rPr lang="en-IN" sz="5100" dirty="0">
                <a:latin typeface="Times New Roman" panose="02020603050405020304" pitchFamily="18" charset="0"/>
                <a:cs typeface="Times New Roman" panose="02020603050405020304" pitchFamily="18" charset="0"/>
              </a:rPr>
              <a:t>Adequate representation through democratic process </a:t>
            </a:r>
          </a:p>
          <a:p>
            <a:pPr lvl="0" algn="just"/>
            <a:r>
              <a:rPr lang="en-IN" sz="5100" dirty="0">
                <a:latin typeface="Times New Roman" panose="02020603050405020304" pitchFamily="18" charset="0"/>
                <a:cs typeface="Times New Roman" panose="02020603050405020304" pitchFamily="18" charset="0"/>
              </a:rPr>
              <a:t>Transformation, strengthening and regulating higher education</a:t>
            </a:r>
          </a:p>
          <a:p>
            <a:pPr lvl="0" algn="just"/>
            <a:r>
              <a:rPr lang="en-IN" sz="5100" dirty="0">
                <a:latin typeface="Times New Roman" panose="02020603050405020304" pitchFamily="18" charset="0"/>
                <a:cs typeface="Times New Roman" panose="02020603050405020304" pitchFamily="18" charset="0"/>
              </a:rPr>
              <a:t>Participation of Universities in social and education spheres.</a:t>
            </a:r>
          </a:p>
          <a:p>
            <a:pPr lvl="0" algn="just"/>
            <a:r>
              <a:rPr lang="en-IN" sz="5100" dirty="0">
                <a:latin typeface="Times New Roman" panose="02020603050405020304" pitchFamily="18" charset="0"/>
                <a:cs typeface="Times New Roman" panose="02020603050405020304" pitchFamily="18" charset="0"/>
              </a:rPr>
              <a:t>Establishment of Maharashtra State </a:t>
            </a:r>
            <a:r>
              <a:rPr lang="en-IN" sz="5100" dirty="0" smtClean="0">
                <a:latin typeface="Times New Roman" panose="02020603050405020304" pitchFamily="18" charset="0"/>
                <a:cs typeface="Times New Roman" panose="02020603050405020304" pitchFamily="18" charset="0"/>
              </a:rPr>
              <a:t>Commission for Higher </a:t>
            </a:r>
            <a:r>
              <a:rPr lang="en-IN" sz="5100" dirty="0">
                <a:latin typeface="Times New Roman" panose="02020603050405020304" pitchFamily="18" charset="0"/>
                <a:cs typeface="Times New Roman" panose="02020603050405020304" pitchFamily="18" charset="0"/>
              </a:rPr>
              <a:t>E</a:t>
            </a:r>
            <a:r>
              <a:rPr lang="en-IN" sz="5100" dirty="0" smtClean="0">
                <a:latin typeface="Times New Roman" panose="02020603050405020304" pitchFamily="18" charset="0"/>
                <a:cs typeface="Times New Roman" panose="02020603050405020304" pitchFamily="18" charset="0"/>
              </a:rPr>
              <a:t>ducation </a:t>
            </a:r>
            <a:r>
              <a:rPr lang="en-IN" sz="5100" dirty="0">
                <a:latin typeface="Times New Roman" panose="02020603050405020304" pitchFamily="18" charset="0"/>
                <a:cs typeface="Times New Roman" panose="02020603050405020304" pitchFamily="18" charset="0"/>
              </a:rPr>
              <a:t>and </a:t>
            </a:r>
            <a:r>
              <a:rPr lang="en-IN" sz="5100" dirty="0" smtClean="0">
                <a:latin typeface="Times New Roman" panose="02020603050405020304" pitchFamily="18" charset="0"/>
                <a:cs typeface="Times New Roman" panose="02020603050405020304" pitchFamily="18" charset="0"/>
              </a:rPr>
              <a:t>Development</a:t>
            </a:r>
            <a:r>
              <a:rPr lang="en-IN" sz="5100" dirty="0">
                <a:latin typeface="Times New Roman" panose="02020603050405020304" pitchFamily="18" charset="0"/>
                <a:cs typeface="Times New Roman" panose="02020603050405020304" pitchFamily="18" charset="0"/>
              </a:rPr>
              <a:t>.</a:t>
            </a:r>
          </a:p>
          <a:p>
            <a:pPr lvl="0" algn="just"/>
            <a:r>
              <a:rPr lang="en-IN" sz="5100" dirty="0">
                <a:latin typeface="Times New Roman" panose="02020603050405020304" pitchFamily="18" charset="0"/>
                <a:cs typeface="Times New Roman" panose="02020603050405020304" pitchFamily="18" charset="0"/>
              </a:rPr>
              <a:t>To constitute various boards</a:t>
            </a:r>
          </a:p>
          <a:p>
            <a:pPr lvl="0" algn="just"/>
            <a:r>
              <a:rPr lang="en-IN" sz="5100" dirty="0">
                <a:latin typeface="Times New Roman" panose="02020603050405020304" pitchFamily="18" charset="0"/>
                <a:cs typeface="Times New Roman" panose="02020603050405020304" pitchFamily="18" charset="0"/>
              </a:rPr>
              <a:t>To repeal the Maharashtra Universities Act, 1994. </a:t>
            </a:r>
          </a:p>
          <a:p>
            <a:pPr marL="0" indent="0">
              <a:buNone/>
            </a:pPr>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03628"/>
            <a:ext cx="2593074" cy="2054372"/>
          </a:xfrm>
          <a:prstGeom prst="rect">
            <a:avLst/>
          </a:prstGeom>
        </p:spPr>
      </p:pic>
    </p:spTree>
    <p:extLst>
      <p:ext uri="{BB962C8B-B14F-4D97-AF65-F5344CB8AC3E}">
        <p14:creationId xmlns:p14="http://schemas.microsoft.com/office/powerpoint/2010/main" val="1207345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1756" y="395785"/>
            <a:ext cx="7779224" cy="6578221"/>
          </a:xfrm>
          <a:prstGeom prst="rect">
            <a:avLst/>
          </a:prstGeom>
        </p:spPr>
      </p:pic>
    </p:spTree>
    <p:extLst>
      <p:ext uri="{BB962C8B-B14F-4D97-AF65-F5344CB8AC3E}">
        <p14:creationId xmlns:p14="http://schemas.microsoft.com/office/powerpoint/2010/main" val="2976731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9403" y="468779"/>
            <a:ext cx="5733193" cy="5920442"/>
          </a:xfrm>
          <a:prstGeom prst="rect">
            <a:avLst/>
          </a:prstGeom>
        </p:spPr>
      </p:pic>
    </p:spTree>
    <p:extLst>
      <p:ext uri="{BB962C8B-B14F-4D97-AF65-F5344CB8AC3E}">
        <p14:creationId xmlns:p14="http://schemas.microsoft.com/office/powerpoint/2010/main" val="2537819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4561" y="547770"/>
            <a:ext cx="5733193" cy="9420060"/>
          </a:xfrm>
          <a:prstGeom prst="rect">
            <a:avLst/>
          </a:prstGeom>
        </p:spPr>
      </p:pic>
    </p:spTree>
    <p:extLst>
      <p:ext uri="{BB962C8B-B14F-4D97-AF65-F5344CB8AC3E}">
        <p14:creationId xmlns:p14="http://schemas.microsoft.com/office/powerpoint/2010/main" val="10511365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0914" y="1473331"/>
            <a:ext cx="5733193" cy="9097487"/>
          </a:xfrm>
          <a:prstGeom prst="rect">
            <a:avLst/>
          </a:prstGeom>
        </p:spPr>
      </p:pic>
    </p:spTree>
    <p:extLst>
      <p:ext uri="{BB962C8B-B14F-4D97-AF65-F5344CB8AC3E}">
        <p14:creationId xmlns:p14="http://schemas.microsoft.com/office/powerpoint/2010/main" val="3811017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273</TotalTime>
  <Words>1866</Words>
  <Application>Microsoft Office PowerPoint</Application>
  <PresentationFormat>Widescreen</PresentationFormat>
  <Paragraphs>92</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Times New Roman</vt:lpstr>
      <vt:lpstr>Wingdings</vt:lpstr>
      <vt:lpstr>Wingdings 3</vt:lpstr>
      <vt:lpstr>Wisp</vt:lpstr>
      <vt:lpstr>  THE MAHARASHTRA PUBLIC UNIVERSITIES ACT 2016 A presentation by Adv (Dr.) Santosh A. Shah, Legal Advisor, Shivaji University, Kolhapur  </vt:lpstr>
      <vt:lpstr>PowerPoint Presentation</vt:lpstr>
      <vt:lpstr>PowerPoint Presentation</vt:lpstr>
      <vt:lpstr>PowerPoint Presentation</vt:lpstr>
      <vt:lpstr>PREAMBLE OF 2016 ACT :  </vt:lpstr>
      <vt:lpstr>PowerPoint Presentation</vt:lpstr>
      <vt:lpstr>PowerPoint Presentation</vt:lpstr>
      <vt:lpstr>PowerPoint Presentation</vt:lpstr>
      <vt:lpstr>PowerPoint Presentation</vt:lpstr>
      <vt:lpstr>PROVISIONS RELATING TO DISPUTE RESOLUTION </vt:lpstr>
      <vt:lpstr>SEC. 64 ( F &amp; G) : DIS-QUALIFICATION FOR MEMBERSHIP OF AUTHORITY </vt:lpstr>
      <vt:lpstr>SEC.79 : GRIEVANCES COMMITTEE : </vt:lpstr>
      <vt:lpstr>PowerPoint Presentation</vt:lpstr>
      <vt:lpstr>PowerPoint Presentation</vt:lpstr>
      <vt:lpstr>SEC. 6 : SECOND PROVISO : </vt:lpstr>
      <vt:lpstr>Sec2(48)Satellite Centre</vt:lpstr>
      <vt:lpstr>Pro-Vice-Chancellor -Sec 13</vt:lpstr>
      <vt:lpstr>Deans of Faculties: Fulltime salaried officers Responsible for academic planning and audit.</vt:lpstr>
      <vt:lpstr>Sec.34(2) Faculty</vt:lpstr>
      <vt:lpstr>Sec.56(2)(b) Student’s grievance redressal cell.</vt:lpstr>
      <vt:lpstr>Sec.105(10)</vt:lpstr>
      <vt:lpstr>SEC. 8 : CONTROL OF STATE GOVERNMENT ON UNIVERSITIES : </vt:lpstr>
      <vt:lpstr>SEC. 12 : VICE CHANCELLORS POWERS : </vt:lpstr>
      <vt:lpstr>SEC. 29 : FUNCTIONS AND DUTIES OF SENATE : </vt:lpstr>
      <vt:lpstr>PowerPoint Presentation</vt:lpstr>
      <vt:lpstr>Chap XVI :  Transitory provisions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53</cp:revision>
  <cp:lastPrinted>2017-03-18T11:57:56Z</cp:lastPrinted>
  <dcterms:created xsi:type="dcterms:W3CDTF">2017-01-05T12:16:39Z</dcterms:created>
  <dcterms:modified xsi:type="dcterms:W3CDTF">2017-04-07T06:45:13Z</dcterms:modified>
</cp:coreProperties>
</file>